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4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Lst>
  <p:sldSz cx="12192000" cy="6858000"/>
  <p:notesSz cx="6858000" cy="9144000"/>
  <p:embeddedFontLst>
    <p:embeddedFont>
      <p:font typeface="Garamond" panose="02020404030301010803" pitchFamily="18" charset="0"/>
      <p:regular r:id="rId45"/>
      <p:bold r:id="rId46"/>
      <p:italic r:id="rId47"/>
      <p:boldItalic r:id="rId48"/>
    </p:embeddedFont>
    <p:embeddedFont>
      <p:font typeface="Libre Franklin" pitchFamily="2"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54" roundtripDataSignature="AMtx7mhh1S1xXZddvtT+jks0g8NDXi6p4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atherine Blaugrund"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3457459-EEC1-4CE9-BBC4-5B0875DEEBD3}">
  <a:tblStyle styleId="{93457459-EEC1-4CE9-BBC4-5B0875DEEBD3}"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0191B87-95E8-4A39-A52A-13130490A298}" styleName="Table_1">
    <a:wholeTbl>
      <a:tcTxStyle b="off" i="off">
        <a:font>
          <a:latin typeface="Franklin Gothic Book"/>
          <a:ea typeface="Franklin Gothic Book"/>
          <a:cs typeface="Franklin Gothic Book"/>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DEDED"/>
          </a:solidFill>
        </a:fill>
      </a:tcStyle>
    </a:wholeTbl>
    <a:band1H>
      <a:tcTxStyle b="off" i="off"/>
      <a:tcStyle>
        <a:tcBdr/>
        <a:fill>
          <a:solidFill>
            <a:srgbClr val="DADAD8"/>
          </a:solidFill>
        </a:fill>
      </a:tcStyle>
    </a:band1H>
    <a:band2H>
      <a:tcTxStyle b="off" i="off"/>
      <a:tcStyle>
        <a:tcBdr/>
      </a:tcStyle>
    </a:band2H>
    <a:band1V>
      <a:tcTxStyle b="off" i="off"/>
      <a:tcStyle>
        <a:tcBdr/>
        <a:fill>
          <a:solidFill>
            <a:srgbClr val="DADAD8"/>
          </a:solidFill>
        </a:fill>
      </a:tcStyle>
    </a:band1V>
    <a:band2V>
      <a:tcTxStyle b="off" i="off"/>
      <a:tcStyle>
        <a:tcBdr/>
      </a:tcStyle>
    </a:band2V>
    <a:lastCol>
      <a:tcTxStyle b="on" i="off">
        <a:font>
          <a:latin typeface="Franklin Gothic Book"/>
          <a:ea typeface="Franklin Gothic Book"/>
          <a:cs typeface="Franklin Gothic Book"/>
        </a:font>
        <a:schemeClr val="lt1"/>
      </a:tcTxStyle>
      <a:tcStyle>
        <a:tcBdr/>
        <a:fill>
          <a:solidFill>
            <a:schemeClr val="accent1"/>
          </a:solidFill>
        </a:fill>
      </a:tcStyle>
    </a:lastCol>
    <a:firstCol>
      <a:tcTxStyle b="on" i="off">
        <a:font>
          <a:latin typeface="Franklin Gothic Book"/>
          <a:ea typeface="Franklin Gothic Book"/>
          <a:cs typeface="Franklin Gothic Book"/>
        </a:font>
        <a:schemeClr val="lt1"/>
      </a:tcTxStyle>
      <a:tcStyle>
        <a:tcBdr/>
        <a:fill>
          <a:solidFill>
            <a:schemeClr val="accent1"/>
          </a:solidFill>
        </a:fill>
      </a:tcStyle>
    </a:firstCol>
    <a:lastRow>
      <a:tcTxStyle b="on" i="off">
        <a:font>
          <a:latin typeface="Franklin Gothic Book"/>
          <a:ea typeface="Franklin Gothic Book"/>
          <a:cs typeface="Franklin Gothic Book"/>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Franklin Gothic Book"/>
          <a:ea typeface="Franklin Gothic Book"/>
          <a:cs typeface="Franklin Gothic Book"/>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A097713F-F61B-4E73-9D72-F4DE70741D5A}" styleName="Table_2">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821"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commentAuthors" Target="commen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1.fntdata"/><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font" Target="fonts/font4.fntdata"/><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font" Target="fonts/font7.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2.fntdata"/><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5.fntdata"/><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notesMaster" Target="notesMasters/notesMaster1.xml"/><Relationship Id="rId52" Type="http://schemas.openxmlformats.org/officeDocument/2006/relationships/font" Target="fonts/font8.fntdata"/><Relationship Id="rId6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aton, Teresa" userId="74c1d8e3-b1b9-444b-9896-d97001523cc2" providerId="ADAL" clId="{99D3A003-9E86-4D22-B21B-6A4E62CEBFD8}"/>
    <pc:docChg chg="modSld">
      <pc:chgData name="Deaton, Teresa" userId="74c1d8e3-b1b9-444b-9896-d97001523cc2" providerId="ADAL" clId="{99D3A003-9E86-4D22-B21B-6A4E62CEBFD8}" dt="2024-10-23T13:46:07.427" v="3" actId="20577"/>
      <pc:docMkLst>
        <pc:docMk/>
      </pc:docMkLst>
      <pc:sldChg chg="modSp mod">
        <pc:chgData name="Deaton, Teresa" userId="74c1d8e3-b1b9-444b-9896-d97001523cc2" providerId="ADAL" clId="{99D3A003-9E86-4D22-B21B-6A4E62CEBFD8}" dt="2024-10-23T13:46:07.427" v="3" actId="20577"/>
        <pc:sldMkLst>
          <pc:docMk/>
          <pc:sldMk cId="0" sldId="256"/>
        </pc:sldMkLst>
        <pc:spChg chg="mod">
          <ac:chgData name="Deaton, Teresa" userId="74c1d8e3-b1b9-444b-9896-d97001523cc2" providerId="ADAL" clId="{99D3A003-9E86-4D22-B21B-6A4E62CEBFD8}" dt="2024-10-23T13:46:07.427" v="3" actId="20577"/>
          <ac:spMkLst>
            <pc:docMk/>
            <pc:sldMk cId="0" sldId="256"/>
            <ac:spMk id="10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101" name="Google Shape;10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29d8d155607_0_6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160" name="Google Shape;160;g29d8d155607_0_6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9d8d155607_0_28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166" name="Google Shape;166;g29d8d155607_0_28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29d8d155607_0_47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172" name="Google Shape;172;g29d8d155607_0_47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29d8d155607_0_5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178" name="Google Shape;178;g29d8d155607_0_5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9d8d155607_0_38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Ikaso</a:t>
            </a:r>
            <a:endParaRPr/>
          </a:p>
        </p:txBody>
      </p:sp>
      <p:sp>
        <p:nvSpPr>
          <p:cNvPr id="184" name="Google Shape;184;g29d8d155607_0_3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Ikaso</a:t>
            </a:r>
            <a:endParaRPr/>
          </a:p>
        </p:txBody>
      </p:sp>
      <p:sp>
        <p:nvSpPr>
          <p:cNvPr id="191" name="Google Shape;191;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Ikaso</a:t>
            </a:r>
            <a:endParaRPr/>
          </a:p>
        </p:txBody>
      </p:sp>
      <p:sp>
        <p:nvSpPr>
          <p:cNvPr id="199" name="Google Shape;19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Ikaso</a:t>
            </a:r>
            <a:endParaRPr/>
          </a:p>
        </p:txBody>
      </p:sp>
      <p:sp>
        <p:nvSpPr>
          <p:cNvPr id="207" name="Google Shape;207;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215" name="Google Shape;215;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221" name="Google Shape;22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6" name="Google Shape;10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107" name="Google Shape;107;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a:t>DSD</a:t>
            </a:r>
            <a:endParaRPr/>
          </a:p>
        </p:txBody>
      </p:sp>
      <p:sp>
        <p:nvSpPr>
          <p:cNvPr id="227" name="Google Shape;22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233" name="Google Shape;233;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240" name="Google Shape;24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246" name="Google Shape;246;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253" name="Google Shape;253;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Google Shape;265;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266" name="Google Shape;266;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solidFill>
                  <a:srgbClr val="000000"/>
                </a:solidFill>
                <a:latin typeface="Calibri"/>
                <a:ea typeface="Calibri"/>
                <a:cs typeface="Calibri"/>
                <a:sym typeface="Calibri"/>
              </a:rPr>
              <a:t>25</a:t>
            </a:fld>
            <a:endParaRPr>
              <a:solidFill>
                <a:srgbClr val="000000"/>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274" name="Google Shape;27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280" name="Google Shape;280;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287" name="Google Shape;287;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293" name="Google Shape;293;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115" name="Google Shape;115;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299" name="Google Shape;299;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311" name="Google Shape;311;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318" name="Google Shape;31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DSD</a:t>
            </a:r>
            <a:endParaRPr/>
          </a:p>
        </p:txBody>
      </p:sp>
      <p:sp>
        <p:nvSpPr>
          <p:cNvPr id="325" name="Google Shape;325;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29d8d15560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4" name="Google Shape;344;g29d8d155607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a:t>IDOA</a:t>
            </a:r>
            <a:endParaRPr/>
          </a:p>
        </p:txBody>
      </p:sp>
      <p:sp>
        <p:nvSpPr>
          <p:cNvPr id="345" name="Google Shape;345;g29d8d155607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200"/>
              <a:buFont typeface="Calibri"/>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352" name="Google Shape;352;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360" name="Google Shape;360;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368" name="Google Shape;368;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375" name="Google Shape;375;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382" name="Google Shape;382;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121" name="Google Shape;12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First Steps</a:t>
            </a:r>
            <a:endParaRPr/>
          </a:p>
        </p:txBody>
      </p:sp>
      <p:sp>
        <p:nvSpPr>
          <p:cNvPr id="127" name="Google Shape;12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133" name="Google Shape;13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140" name="Google Shape;14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29d8d155607_0_9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29d8d155607_0_9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147" name="Google Shape;147;g29d8d155607_0_9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29d8d155607_0_19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Google Shape;153;g29d8d155607_0_19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IDOA</a:t>
            </a:r>
            <a:endParaRPr/>
          </a:p>
        </p:txBody>
      </p:sp>
      <p:sp>
        <p:nvSpPr>
          <p:cNvPr id="154" name="Google Shape;154;g29d8d155607_0_19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US"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rgbClr val="101D49"/>
        </a:solidFill>
        <a:effectLst/>
      </p:bgPr>
    </p:bg>
    <p:spTree>
      <p:nvGrpSpPr>
        <p:cNvPr id="1" name="Shape 19"/>
        <p:cNvGrpSpPr/>
        <p:nvPr/>
      </p:nvGrpSpPr>
      <p:grpSpPr>
        <a:xfrm>
          <a:off x="0" y="0"/>
          <a:ext cx="0" cy="0"/>
          <a:chOff x="0" y="0"/>
          <a:chExt cx="0" cy="0"/>
        </a:xfrm>
      </p:grpSpPr>
      <p:sp>
        <p:nvSpPr>
          <p:cNvPr id="20" name="Google Shape;20;p41"/>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21" name="Google Shape;21;p41"/>
          <p:cNvSpPr txBox="1">
            <a:spLocks noGrp="1"/>
          </p:cNvSpPr>
          <p:nvPr>
            <p:ph type="ctrTitle"/>
          </p:nvPr>
        </p:nvSpPr>
        <p:spPr>
          <a:xfrm>
            <a:off x="1915128" y="1788454"/>
            <a:ext cx="8361229" cy="2098226"/>
          </a:xfrm>
          <a:prstGeom prst="rect">
            <a:avLst/>
          </a:prstGeom>
          <a:noFill/>
          <a:ln>
            <a:noFill/>
          </a:ln>
        </p:spPr>
        <p:txBody>
          <a:bodyPr spcFirstLastPara="1" wrap="square" lIns="91425" tIns="45700" rIns="91425" bIns="45700" anchor="b" anchorCtr="0">
            <a:noAutofit/>
          </a:bodyPr>
          <a:lstStyle>
            <a:lvl1pPr marR="0" lvl="0" algn="ctr" rtl="0">
              <a:lnSpc>
                <a:spcPct val="89000"/>
              </a:lnSpc>
              <a:spcBef>
                <a:spcPts val="0"/>
              </a:spcBef>
              <a:spcAft>
                <a:spcPts val="0"/>
              </a:spcAft>
              <a:buClr>
                <a:srgbClr val="101D49"/>
              </a:buClr>
              <a:buSzPts val="7200"/>
              <a:buFont typeface="Libre Franklin"/>
              <a:buNone/>
              <a:defRPr sz="7200" b="0" i="0" u="none" strike="noStrike" cap="none">
                <a:solidFill>
                  <a:srgbClr val="101D49"/>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 name="Google Shape;22;p41"/>
          <p:cNvSpPr txBox="1">
            <a:spLocks noGrp="1"/>
          </p:cNvSpPr>
          <p:nvPr>
            <p:ph type="subTitle" idx="1"/>
          </p:nvPr>
        </p:nvSpPr>
        <p:spPr>
          <a:xfrm>
            <a:off x="2679909" y="3956283"/>
            <a:ext cx="6831673" cy="1086237"/>
          </a:xfrm>
          <a:prstGeom prst="rect">
            <a:avLst/>
          </a:prstGeom>
          <a:noFill/>
          <a:ln>
            <a:noFill/>
          </a:ln>
        </p:spPr>
        <p:txBody>
          <a:bodyPr spcFirstLastPara="1" wrap="square" lIns="91425" tIns="45700" rIns="91425" bIns="45700" anchor="t" anchorCtr="0">
            <a:normAutofit/>
          </a:bodyPr>
          <a:lstStyle>
            <a:lvl1pPr lvl="0" algn="ctr">
              <a:lnSpc>
                <a:spcPct val="112000"/>
              </a:lnSpc>
              <a:spcBef>
                <a:spcPts val="0"/>
              </a:spcBef>
              <a:spcAft>
                <a:spcPts val="0"/>
              </a:spcAft>
              <a:buClr>
                <a:srgbClr val="FFB718"/>
              </a:buClr>
              <a:buSzPts val="2300"/>
              <a:buNone/>
              <a:defRPr sz="2300" b="1">
                <a:solidFill>
                  <a:srgbClr val="FFB718"/>
                </a:solidFill>
              </a:defRPr>
            </a:lvl1pPr>
            <a:lvl2pPr lvl="1" algn="ctr">
              <a:lnSpc>
                <a:spcPct val="94000"/>
              </a:lnSpc>
              <a:spcBef>
                <a:spcPts val="500"/>
              </a:spcBef>
              <a:spcAft>
                <a:spcPts val="0"/>
              </a:spcAft>
              <a:buClr>
                <a:schemeClr val="dk2"/>
              </a:buClr>
              <a:buSzPts val="2000"/>
              <a:buNone/>
              <a:defRPr sz="2000"/>
            </a:lvl2pPr>
            <a:lvl3pPr lvl="2" algn="ctr">
              <a:lnSpc>
                <a:spcPct val="94000"/>
              </a:lnSpc>
              <a:spcBef>
                <a:spcPts val="500"/>
              </a:spcBef>
              <a:spcAft>
                <a:spcPts val="0"/>
              </a:spcAft>
              <a:buClr>
                <a:schemeClr val="dk2"/>
              </a:buClr>
              <a:buSzPts val="1800"/>
              <a:buNone/>
              <a:defRPr sz="1800"/>
            </a:lvl3pPr>
            <a:lvl4pPr lvl="3" algn="ctr">
              <a:lnSpc>
                <a:spcPct val="94000"/>
              </a:lnSpc>
              <a:spcBef>
                <a:spcPts val="500"/>
              </a:spcBef>
              <a:spcAft>
                <a:spcPts val="0"/>
              </a:spcAft>
              <a:buClr>
                <a:schemeClr val="dk2"/>
              </a:buClr>
              <a:buSzPts val="1600"/>
              <a:buNone/>
              <a:defRPr sz="1600"/>
            </a:lvl4pPr>
            <a:lvl5pPr lvl="4" algn="ctr">
              <a:lnSpc>
                <a:spcPct val="94000"/>
              </a:lnSpc>
              <a:spcBef>
                <a:spcPts val="500"/>
              </a:spcBef>
              <a:spcAft>
                <a:spcPts val="0"/>
              </a:spcAft>
              <a:buClr>
                <a:schemeClr val="dk2"/>
              </a:buClr>
              <a:buSzPts val="1600"/>
              <a:buNone/>
              <a:defRPr sz="1600"/>
            </a:lvl5pPr>
            <a:lvl6pPr lvl="5" algn="ctr">
              <a:lnSpc>
                <a:spcPct val="94000"/>
              </a:lnSpc>
              <a:spcBef>
                <a:spcPts val="500"/>
              </a:spcBef>
              <a:spcAft>
                <a:spcPts val="0"/>
              </a:spcAft>
              <a:buClr>
                <a:schemeClr val="dk2"/>
              </a:buClr>
              <a:buSzPts val="1600"/>
              <a:buNone/>
              <a:defRPr sz="1600"/>
            </a:lvl6pPr>
            <a:lvl7pPr lvl="6" algn="ctr">
              <a:lnSpc>
                <a:spcPct val="94000"/>
              </a:lnSpc>
              <a:spcBef>
                <a:spcPts val="500"/>
              </a:spcBef>
              <a:spcAft>
                <a:spcPts val="0"/>
              </a:spcAft>
              <a:buClr>
                <a:schemeClr val="dk2"/>
              </a:buClr>
              <a:buSzPts val="1600"/>
              <a:buNone/>
              <a:defRPr sz="1600"/>
            </a:lvl7pPr>
            <a:lvl8pPr lvl="7" algn="ctr">
              <a:lnSpc>
                <a:spcPct val="94000"/>
              </a:lnSpc>
              <a:spcBef>
                <a:spcPts val="500"/>
              </a:spcBef>
              <a:spcAft>
                <a:spcPts val="0"/>
              </a:spcAft>
              <a:buClr>
                <a:schemeClr val="dk2"/>
              </a:buClr>
              <a:buSzPts val="1600"/>
              <a:buNone/>
              <a:defRPr sz="1600"/>
            </a:lvl8pPr>
            <a:lvl9pPr lvl="8" algn="ctr">
              <a:lnSpc>
                <a:spcPct val="94000"/>
              </a:lnSpc>
              <a:spcBef>
                <a:spcPts val="500"/>
              </a:spcBef>
              <a:spcAft>
                <a:spcPts val="200"/>
              </a:spcAft>
              <a:buClr>
                <a:schemeClr val="dk2"/>
              </a:buClr>
              <a:buSzPts val="1600"/>
              <a:buNone/>
              <a:defRPr sz="1600"/>
            </a:lvl9pPr>
          </a:lstStyle>
          <a:p>
            <a:endParaRPr/>
          </a:p>
        </p:txBody>
      </p:sp>
      <p:sp>
        <p:nvSpPr>
          <p:cNvPr id="23" name="Google Shape;23;p41"/>
          <p:cNvSpPr txBox="1">
            <a:spLocks noGrp="1"/>
          </p:cNvSpPr>
          <p:nvPr>
            <p:ph type="dt" idx="10"/>
          </p:nvPr>
        </p:nvSpPr>
        <p:spPr>
          <a:xfrm>
            <a:off x="752859" y="6453386"/>
            <a:ext cx="1607944"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41"/>
          <p:cNvSpPr txBox="1">
            <a:spLocks noGrp="1"/>
          </p:cNvSpPr>
          <p:nvPr>
            <p:ph type="ftr" idx="11"/>
          </p:nvPr>
        </p:nvSpPr>
        <p:spPr>
          <a:xfrm>
            <a:off x="2584057" y="6453386"/>
            <a:ext cx="7023377" cy="404614"/>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41"/>
          <p:cNvSpPr txBox="1">
            <a:spLocks noGrp="1"/>
          </p:cNvSpPr>
          <p:nvPr>
            <p:ph type="sldNum" idx="12"/>
          </p:nvPr>
        </p:nvSpPr>
        <p:spPr>
          <a:xfrm>
            <a:off x="9830683"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grpSp>
        <p:nvGrpSpPr>
          <p:cNvPr id="26" name="Google Shape;26;p41"/>
          <p:cNvGrpSpPr/>
          <p:nvPr/>
        </p:nvGrpSpPr>
        <p:grpSpPr>
          <a:xfrm>
            <a:off x="752860" y="744473"/>
            <a:ext cx="10674117" cy="5349671"/>
            <a:chOff x="752858" y="744469"/>
            <a:chExt cx="10674117" cy="5349671"/>
          </a:xfrm>
        </p:grpSpPr>
        <p:sp>
          <p:nvSpPr>
            <p:cNvPr id="27" name="Google Shape;27;p41"/>
            <p:cNvSpPr/>
            <p:nvPr/>
          </p:nvSpPr>
          <p:spPr>
            <a:xfrm>
              <a:off x="8151962" y="1685652"/>
              <a:ext cx="3275013" cy="4408488"/>
            </a:xfrm>
            <a:custGeom>
              <a:avLst/>
              <a:gdLst/>
              <a:ahLst/>
              <a:cxnLst/>
              <a:rect l="l" t="t" r="r" b="b"/>
              <a:pathLst>
                <a:path w="10000" h="10000" extrusionOk="0">
                  <a:moveTo>
                    <a:pt x="8761" y="0"/>
                  </a:moveTo>
                  <a:lnTo>
                    <a:pt x="10000" y="0"/>
                  </a:lnTo>
                  <a:lnTo>
                    <a:pt x="10000" y="10000"/>
                  </a:lnTo>
                  <a:lnTo>
                    <a:pt x="0" y="10000"/>
                  </a:lnTo>
                  <a:lnTo>
                    <a:pt x="0" y="9126"/>
                  </a:lnTo>
                  <a:lnTo>
                    <a:pt x="8761" y="9127"/>
                  </a:lnTo>
                  <a:lnTo>
                    <a:pt x="8761" y="0"/>
                  </a:lnTo>
                  <a:close/>
                </a:path>
              </a:pathLst>
            </a:custGeom>
            <a:solidFill>
              <a:srgbClr val="FFB718"/>
            </a:solidFill>
            <a:ln>
              <a:noFill/>
            </a:ln>
          </p:spPr>
        </p:sp>
        <p:sp>
          <p:nvSpPr>
            <p:cNvPr id="28" name="Google Shape;28;p41"/>
            <p:cNvSpPr/>
            <p:nvPr/>
          </p:nvSpPr>
          <p:spPr>
            <a:xfrm rot="10800000">
              <a:off x="752858" y="744469"/>
              <a:ext cx="3275668" cy="4408488"/>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9" name="Google Shape;29;p41"/>
          <p:cNvPicPr preferRelativeResize="0"/>
          <p:nvPr/>
        </p:nvPicPr>
        <p:blipFill rotWithShape="1">
          <a:blip r:embed="rId2">
            <a:alphaModFix/>
          </a:blip>
          <a:srcRect/>
          <a:stretch/>
        </p:blipFill>
        <p:spPr>
          <a:xfrm>
            <a:off x="8610148" y="3655952"/>
            <a:ext cx="2358640" cy="2357518"/>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Comparison">
  <p:cSld name="Comparison">
    <p:bg>
      <p:bgPr>
        <a:solidFill>
          <a:srgbClr val="101D49"/>
        </a:solidFill>
        <a:effectLst/>
      </p:bgPr>
    </p:bg>
    <p:spTree>
      <p:nvGrpSpPr>
        <p:cNvPr id="1" name="Shape 30"/>
        <p:cNvGrpSpPr/>
        <p:nvPr/>
      </p:nvGrpSpPr>
      <p:grpSpPr>
        <a:xfrm>
          <a:off x="0" y="0"/>
          <a:ext cx="0" cy="0"/>
          <a:chOff x="0" y="0"/>
          <a:chExt cx="0" cy="0"/>
        </a:xfrm>
      </p:grpSpPr>
      <p:sp>
        <p:nvSpPr>
          <p:cNvPr id="31" name="Google Shape;31;p42"/>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32" name="Google Shape;32;p42"/>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 name="Google Shape;33;p42"/>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 name="Google Shape;34;p42"/>
          <p:cNvSpPr txBox="1">
            <a:spLocks noGrp="1"/>
          </p:cNvSpPr>
          <p:nvPr>
            <p:ph type="body" idx="1"/>
          </p:nvPr>
        </p:nvSpPr>
        <p:spPr>
          <a:xfrm>
            <a:off x="1371600"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35" name="Google Shape;35;p42"/>
          <p:cNvSpPr txBox="1">
            <a:spLocks noGrp="1"/>
          </p:cNvSpPr>
          <p:nvPr>
            <p:ph type="body" idx="2"/>
          </p:nvPr>
        </p:nvSpPr>
        <p:spPr>
          <a:xfrm>
            <a:off x="1371600"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defRPr>
            </a:lvl1pPr>
            <a:lvl2pPr marL="914400" lvl="1" indent="-355600" algn="l">
              <a:lnSpc>
                <a:spcPct val="94000"/>
              </a:lnSpc>
              <a:spcBef>
                <a:spcPts val="500"/>
              </a:spcBef>
              <a:spcAft>
                <a:spcPts val="0"/>
              </a:spcAft>
              <a:buClr>
                <a:schemeClr val="dk2"/>
              </a:buClr>
              <a:buSzPts val="2000"/>
              <a:buChar char="–"/>
              <a:defRPr>
                <a:solidFill>
                  <a:schemeClr val="dk2"/>
                </a:solidFill>
              </a:defRPr>
            </a:lvl2pPr>
            <a:lvl3pPr marL="1371600" lvl="2" indent="-342900" algn="l">
              <a:lnSpc>
                <a:spcPct val="94000"/>
              </a:lnSpc>
              <a:spcBef>
                <a:spcPts val="500"/>
              </a:spcBef>
              <a:spcAft>
                <a:spcPts val="0"/>
              </a:spcAft>
              <a:buClr>
                <a:schemeClr val="dk2"/>
              </a:buClr>
              <a:buSzPts val="1800"/>
              <a:buChar char="■"/>
              <a:defRPr>
                <a:solidFill>
                  <a:schemeClr val="dk2"/>
                </a:solidFill>
              </a:defRPr>
            </a:lvl3pPr>
            <a:lvl4pPr marL="1828800" lvl="3" indent="-342900" algn="l">
              <a:lnSpc>
                <a:spcPct val="94000"/>
              </a:lnSpc>
              <a:spcBef>
                <a:spcPts val="500"/>
              </a:spcBef>
              <a:spcAft>
                <a:spcPts val="0"/>
              </a:spcAft>
              <a:buClr>
                <a:schemeClr val="dk2"/>
              </a:buClr>
              <a:buSzPts val="1800"/>
              <a:buChar char="–"/>
              <a:defRPr>
                <a:solidFill>
                  <a:schemeClr val="dk2"/>
                </a:solidFill>
              </a:defRPr>
            </a:lvl4pPr>
            <a:lvl5pPr marL="2286000" lvl="4" indent="-330200" algn="l">
              <a:lnSpc>
                <a:spcPct val="94000"/>
              </a:lnSpc>
              <a:spcBef>
                <a:spcPts val="500"/>
              </a:spcBef>
              <a:spcAft>
                <a:spcPts val="0"/>
              </a:spcAft>
              <a:buClr>
                <a:schemeClr val="dk2"/>
              </a:buClr>
              <a:buSzPts val="1600"/>
              <a:buChar char="■"/>
              <a:defRPr>
                <a:solidFill>
                  <a:schemeClr val="dk2"/>
                </a:solidFill>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36" name="Google Shape;36;p42"/>
          <p:cNvSpPr txBox="1">
            <a:spLocks noGrp="1"/>
          </p:cNvSpPr>
          <p:nvPr>
            <p:ph type="body" idx="3"/>
          </p:nvPr>
        </p:nvSpPr>
        <p:spPr>
          <a:xfrm>
            <a:off x="6525015" y="2340864"/>
            <a:ext cx="4443984" cy="823912"/>
          </a:xfrm>
          <a:prstGeom prst="rect">
            <a:avLst/>
          </a:prstGeom>
          <a:noFill/>
          <a:ln>
            <a:noFill/>
          </a:ln>
        </p:spPr>
        <p:txBody>
          <a:bodyPr spcFirstLastPara="1" wrap="square" lIns="91425" tIns="45700" rIns="91425" bIns="45700" anchor="b" anchorCtr="0">
            <a:noAutofit/>
          </a:bodyPr>
          <a:lstStyle>
            <a:lvl1pPr marL="457200" lvl="0" indent="-228600" algn="l">
              <a:lnSpc>
                <a:spcPct val="84000"/>
              </a:lnSpc>
              <a:spcBef>
                <a:spcPts val="0"/>
              </a:spcBef>
              <a:spcAft>
                <a:spcPts val="0"/>
              </a:spcAft>
              <a:buClr>
                <a:schemeClr val="dk2"/>
              </a:buClr>
              <a:buSzPts val="3000"/>
              <a:buNone/>
              <a:defRPr sz="3000" b="0">
                <a:solidFill>
                  <a:schemeClr val="dk2"/>
                </a:solidFill>
              </a:defRPr>
            </a:lvl1pPr>
            <a:lvl2pPr marL="914400" lvl="1" indent="-228600" algn="l">
              <a:lnSpc>
                <a:spcPct val="94000"/>
              </a:lnSpc>
              <a:spcBef>
                <a:spcPts val="500"/>
              </a:spcBef>
              <a:spcAft>
                <a:spcPts val="0"/>
              </a:spcAft>
              <a:buClr>
                <a:schemeClr val="dk2"/>
              </a:buClr>
              <a:buSzPts val="2000"/>
              <a:buNone/>
              <a:defRPr sz="2000" b="1"/>
            </a:lvl2pPr>
            <a:lvl3pPr marL="1371600" lvl="2" indent="-228600" algn="l">
              <a:lnSpc>
                <a:spcPct val="94000"/>
              </a:lnSpc>
              <a:spcBef>
                <a:spcPts val="500"/>
              </a:spcBef>
              <a:spcAft>
                <a:spcPts val="0"/>
              </a:spcAft>
              <a:buClr>
                <a:schemeClr val="dk2"/>
              </a:buClr>
              <a:buSzPts val="1800"/>
              <a:buNone/>
              <a:defRPr sz="1800" b="1"/>
            </a:lvl3pPr>
            <a:lvl4pPr marL="1828800" lvl="3" indent="-228600" algn="l">
              <a:lnSpc>
                <a:spcPct val="94000"/>
              </a:lnSpc>
              <a:spcBef>
                <a:spcPts val="500"/>
              </a:spcBef>
              <a:spcAft>
                <a:spcPts val="0"/>
              </a:spcAft>
              <a:buClr>
                <a:schemeClr val="dk2"/>
              </a:buClr>
              <a:buSzPts val="1600"/>
              <a:buNone/>
              <a:defRPr sz="1600" b="1"/>
            </a:lvl4pPr>
            <a:lvl5pPr marL="2286000" lvl="4" indent="-228600" algn="l">
              <a:lnSpc>
                <a:spcPct val="94000"/>
              </a:lnSpc>
              <a:spcBef>
                <a:spcPts val="500"/>
              </a:spcBef>
              <a:spcAft>
                <a:spcPts val="0"/>
              </a:spcAft>
              <a:buClr>
                <a:schemeClr val="dk2"/>
              </a:buClr>
              <a:buSzPts val="1600"/>
              <a:buNone/>
              <a:defRPr sz="1600" b="1"/>
            </a:lvl5pPr>
            <a:lvl6pPr marL="2743200" lvl="5" indent="-228600" algn="l">
              <a:lnSpc>
                <a:spcPct val="94000"/>
              </a:lnSpc>
              <a:spcBef>
                <a:spcPts val="500"/>
              </a:spcBef>
              <a:spcAft>
                <a:spcPts val="0"/>
              </a:spcAft>
              <a:buClr>
                <a:schemeClr val="dk2"/>
              </a:buClr>
              <a:buSzPts val="1600"/>
              <a:buNone/>
              <a:defRPr sz="1600" b="1"/>
            </a:lvl6pPr>
            <a:lvl7pPr marL="3200400" lvl="6" indent="-228600" algn="l">
              <a:lnSpc>
                <a:spcPct val="94000"/>
              </a:lnSpc>
              <a:spcBef>
                <a:spcPts val="500"/>
              </a:spcBef>
              <a:spcAft>
                <a:spcPts val="0"/>
              </a:spcAft>
              <a:buClr>
                <a:schemeClr val="dk2"/>
              </a:buClr>
              <a:buSzPts val="1600"/>
              <a:buNone/>
              <a:defRPr sz="1600" b="1"/>
            </a:lvl7pPr>
            <a:lvl8pPr marL="3657600" lvl="7" indent="-228600" algn="l">
              <a:lnSpc>
                <a:spcPct val="94000"/>
              </a:lnSpc>
              <a:spcBef>
                <a:spcPts val="500"/>
              </a:spcBef>
              <a:spcAft>
                <a:spcPts val="0"/>
              </a:spcAft>
              <a:buClr>
                <a:schemeClr val="dk2"/>
              </a:buClr>
              <a:buSzPts val="1600"/>
              <a:buNone/>
              <a:defRPr sz="1600" b="1"/>
            </a:lvl8pPr>
            <a:lvl9pPr marL="4114800" lvl="8" indent="-228600" algn="l">
              <a:lnSpc>
                <a:spcPct val="94000"/>
              </a:lnSpc>
              <a:spcBef>
                <a:spcPts val="500"/>
              </a:spcBef>
              <a:spcAft>
                <a:spcPts val="200"/>
              </a:spcAft>
              <a:buClr>
                <a:schemeClr val="dk2"/>
              </a:buClr>
              <a:buSzPts val="1600"/>
              <a:buNone/>
              <a:defRPr sz="1600" b="1"/>
            </a:lvl9pPr>
          </a:lstStyle>
          <a:p>
            <a:endParaRPr/>
          </a:p>
        </p:txBody>
      </p:sp>
      <p:sp>
        <p:nvSpPr>
          <p:cNvPr id="37" name="Google Shape;37;p42"/>
          <p:cNvSpPr txBox="1">
            <a:spLocks noGrp="1"/>
          </p:cNvSpPr>
          <p:nvPr>
            <p:ph type="body" idx="4"/>
          </p:nvPr>
        </p:nvSpPr>
        <p:spPr>
          <a:xfrm>
            <a:off x="6525015" y="3305211"/>
            <a:ext cx="4443984" cy="256219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a:solidFill>
                  <a:schemeClr val="dk2"/>
                </a:solidFill>
              </a:defRPr>
            </a:lvl1pPr>
            <a:lvl2pPr marL="914400" lvl="1" indent="-355600" algn="l">
              <a:lnSpc>
                <a:spcPct val="94000"/>
              </a:lnSpc>
              <a:spcBef>
                <a:spcPts val="500"/>
              </a:spcBef>
              <a:spcAft>
                <a:spcPts val="0"/>
              </a:spcAft>
              <a:buClr>
                <a:schemeClr val="dk2"/>
              </a:buClr>
              <a:buSzPts val="2000"/>
              <a:buChar char="–"/>
              <a:defRPr>
                <a:solidFill>
                  <a:schemeClr val="dk2"/>
                </a:solidFill>
              </a:defRPr>
            </a:lvl2pPr>
            <a:lvl3pPr marL="1371600" lvl="2" indent="-342900" algn="l">
              <a:lnSpc>
                <a:spcPct val="94000"/>
              </a:lnSpc>
              <a:spcBef>
                <a:spcPts val="500"/>
              </a:spcBef>
              <a:spcAft>
                <a:spcPts val="0"/>
              </a:spcAft>
              <a:buClr>
                <a:schemeClr val="dk2"/>
              </a:buClr>
              <a:buSzPts val="1800"/>
              <a:buChar char="■"/>
              <a:defRPr>
                <a:solidFill>
                  <a:schemeClr val="dk2"/>
                </a:solidFill>
              </a:defRPr>
            </a:lvl3pPr>
            <a:lvl4pPr marL="1828800" lvl="3" indent="-342900" algn="l">
              <a:lnSpc>
                <a:spcPct val="94000"/>
              </a:lnSpc>
              <a:spcBef>
                <a:spcPts val="500"/>
              </a:spcBef>
              <a:spcAft>
                <a:spcPts val="0"/>
              </a:spcAft>
              <a:buClr>
                <a:schemeClr val="dk2"/>
              </a:buClr>
              <a:buSzPts val="1800"/>
              <a:buChar char="–"/>
              <a:defRPr>
                <a:solidFill>
                  <a:schemeClr val="dk2"/>
                </a:solidFill>
              </a:defRPr>
            </a:lvl4pPr>
            <a:lvl5pPr marL="2286000" lvl="4" indent="-330200" algn="l">
              <a:lnSpc>
                <a:spcPct val="94000"/>
              </a:lnSpc>
              <a:spcBef>
                <a:spcPts val="500"/>
              </a:spcBef>
              <a:spcAft>
                <a:spcPts val="0"/>
              </a:spcAft>
              <a:buClr>
                <a:schemeClr val="dk2"/>
              </a:buClr>
              <a:buSzPts val="1600"/>
              <a:buChar char="■"/>
              <a:defRPr>
                <a:solidFill>
                  <a:schemeClr val="dk2"/>
                </a:solidFill>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38" name="Google Shape;38;p42"/>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42"/>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42"/>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41" name="Google Shape;41;p42"/>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42" name="Google Shape;42;p42"/>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and Content">
  <p:cSld name="Title and Content">
    <p:bg>
      <p:bgPr>
        <a:solidFill>
          <a:srgbClr val="101D49"/>
        </a:solidFill>
        <a:effectLst/>
      </p:bgPr>
    </p:bg>
    <p:spTree>
      <p:nvGrpSpPr>
        <p:cNvPr id="1" name="Shape 43"/>
        <p:cNvGrpSpPr/>
        <p:nvPr/>
      </p:nvGrpSpPr>
      <p:grpSpPr>
        <a:xfrm>
          <a:off x="0" y="0"/>
          <a:ext cx="0" cy="0"/>
          <a:chOff x="0" y="0"/>
          <a:chExt cx="0" cy="0"/>
        </a:xfrm>
      </p:grpSpPr>
      <p:sp>
        <p:nvSpPr>
          <p:cNvPr id="44" name="Google Shape;44;p43"/>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45" name="Google Shape;45;p43"/>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6" name="Google Shape;46;p43"/>
          <p:cNvSpPr txBox="1">
            <a:spLocks noGrp="1"/>
          </p:cNvSpPr>
          <p:nvPr>
            <p:ph type="body" idx="1"/>
          </p:nvPr>
        </p:nvSpPr>
        <p:spPr>
          <a:xfrm>
            <a:off x="1371600" y="2286004"/>
            <a:ext cx="9601200" cy="2900191"/>
          </a:xfrm>
          <a:prstGeom prst="rect">
            <a:avLst/>
          </a:prstGeom>
          <a:noFill/>
          <a:ln>
            <a:noFill/>
          </a:ln>
        </p:spPr>
        <p:txBody>
          <a:bodyPr spcFirstLastPara="1" wrap="square" lIns="91425" tIns="45700" rIns="91425" bIns="45700" anchor="t" anchorCtr="0">
            <a:normAutofit/>
          </a:bodyPr>
          <a:lstStyle>
            <a:lvl1pPr marL="457200" lvl="0" indent="-342900" algn="l">
              <a:lnSpc>
                <a:spcPct val="94000"/>
              </a:lnSpc>
              <a:spcBef>
                <a:spcPts val="1000"/>
              </a:spcBef>
              <a:spcAft>
                <a:spcPts val="0"/>
              </a:spcAft>
              <a:buClr>
                <a:schemeClr val="dk2"/>
              </a:buClr>
              <a:buSzPts val="1800"/>
              <a:buChar char="■"/>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47" name="Google Shape;47;p43"/>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43"/>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3"/>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43"/>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43"/>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pic>
        <p:nvPicPr>
          <p:cNvPr id="52" name="Google Shape;52;p43"/>
          <p:cNvPicPr preferRelativeResize="0"/>
          <p:nvPr/>
        </p:nvPicPr>
        <p:blipFill rotWithShape="1">
          <a:blip r:embed="rId2">
            <a:alphaModFix/>
          </a:blip>
          <a:srcRect/>
          <a:stretch/>
        </p:blipFill>
        <p:spPr>
          <a:xfrm>
            <a:off x="10377555" y="5226795"/>
            <a:ext cx="1562816" cy="156207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bg>
      <p:bgPr>
        <a:solidFill>
          <a:schemeClr val="lt1"/>
        </a:solidFill>
        <a:effectLst/>
      </p:bgPr>
    </p:bg>
    <p:spTree>
      <p:nvGrpSpPr>
        <p:cNvPr id="1" name="Shape 53"/>
        <p:cNvGrpSpPr/>
        <p:nvPr/>
      </p:nvGrpSpPr>
      <p:grpSpPr>
        <a:xfrm>
          <a:off x="0" y="0"/>
          <a:ext cx="0" cy="0"/>
          <a:chOff x="0" y="0"/>
          <a:chExt cx="0" cy="0"/>
        </a:xfrm>
      </p:grpSpPr>
      <p:sp>
        <p:nvSpPr>
          <p:cNvPr id="54" name="Google Shape;54;p44"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 name="Google Shape;55;p44"/>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Libre Franklin"/>
              <a:buNone/>
              <a:defRPr sz="4800" b="0" i="0" u="none" strike="noStrike" cap="none">
                <a:solidFill>
                  <a:schemeClr val="lt1"/>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6" name="Google Shape;56;p44"/>
          <p:cNvSpPr>
            <a:spLocks noGrp="1"/>
          </p:cNvSpPr>
          <p:nvPr>
            <p:ph type="pic" idx="2"/>
          </p:nvPr>
        </p:nvSpPr>
        <p:spPr>
          <a:xfrm>
            <a:off x="6027422" y="239584"/>
            <a:ext cx="5275415" cy="5432348"/>
          </a:xfrm>
          <a:prstGeom prst="rect">
            <a:avLst/>
          </a:prstGeom>
          <a:noFill/>
          <a:ln>
            <a:noFill/>
          </a:ln>
        </p:spPr>
      </p:sp>
      <p:sp>
        <p:nvSpPr>
          <p:cNvPr id="57" name="Google Shape;57;p44"/>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58" name="Google Shape;58;p44"/>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44"/>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4"/>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61" name="Google Shape;61;p44"/>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 name="Google Shape;62;p44"/>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63" name="Google Shape;63;p44"/>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1_Picture with Caption">
  <p:cSld name="1_Picture with Caption">
    <p:bg>
      <p:bgPr>
        <a:solidFill>
          <a:schemeClr val="lt1"/>
        </a:solidFill>
        <a:effectLst/>
      </p:bgPr>
    </p:bg>
    <p:spTree>
      <p:nvGrpSpPr>
        <p:cNvPr id="1" name="Shape 64"/>
        <p:cNvGrpSpPr/>
        <p:nvPr/>
      </p:nvGrpSpPr>
      <p:grpSpPr>
        <a:xfrm>
          <a:off x="0" y="0"/>
          <a:ext cx="0" cy="0"/>
          <a:chOff x="0" y="0"/>
          <a:chExt cx="0" cy="0"/>
        </a:xfrm>
      </p:grpSpPr>
      <p:sp>
        <p:nvSpPr>
          <p:cNvPr id="65" name="Google Shape;65;p45" title="Background Shape"/>
          <p:cNvSpPr/>
          <p:nvPr/>
        </p:nvSpPr>
        <p:spPr>
          <a:xfrm>
            <a:off x="0" y="376"/>
            <a:ext cx="5303520" cy="6857624"/>
          </a:xfrm>
          <a:prstGeom prst="rect">
            <a:avLst/>
          </a:prstGeom>
          <a:solidFill>
            <a:srgbClr val="101D49"/>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45"/>
          <p:cNvSpPr txBox="1">
            <a:spLocks noGrp="1"/>
          </p:cNvSpPr>
          <p:nvPr>
            <p:ph type="title"/>
          </p:nvPr>
        </p:nvSpPr>
        <p:spPr>
          <a:xfrm>
            <a:off x="723900" y="239584"/>
            <a:ext cx="3855720" cy="2604100"/>
          </a:xfrm>
          <a:prstGeom prst="rect">
            <a:avLst/>
          </a:prstGeom>
          <a:noFill/>
          <a:ln>
            <a:noFill/>
          </a:ln>
        </p:spPr>
        <p:txBody>
          <a:bodyPr spcFirstLastPara="1" wrap="square" lIns="91425" tIns="45700" rIns="91425" bIns="45700" anchor="t" anchorCtr="0">
            <a:normAutofit/>
          </a:bodyPr>
          <a:lstStyle>
            <a:lvl1pPr marR="0" lvl="0" algn="l" rtl="0">
              <a:lnSpc>
                <a:spcPct val="84000"/>
              </a:lnSpc>
              <a:spcBef>
                <a:spcPts val="0"/>
              </a:spcBef>
              <a:spcAft>
                <a:spcPts val="0"/>
              </a:spcAft>
              <a:buClr>
                <a:schemeClr val="lt1"/>
              </a:buClr>
              <a:buSzPts val="4800"/>
              <a:buFont typeface="Libre Franklin"/>
              <a:buNone/>
              <a:defRPr sz="4800" b="0" i="0" u="none" strike="noStrike" cap="none">
                <a:solidFill>
                  <a:schemeClr val="lt1"/>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45"/>
          <p:cNvSpPr txBox="1">
            <a:spLocks noGrp="1"/>
          </p:cNvSpPr>
          <p:nvPr>
            <p:ph type="body" idx="1"/>
          </p:nvPr>
        </p:nvSpPr>
        <p:spPr>
          <a:xfrm>
            <a:off x="723900" y="2855968"/>
            <a:ext cx="3855720" cy="3011432"/>
          </a:xfrm>
          <a:prstGeom prst="rect">
            <a:avLst/>
          </a:prstGeom>
          <a:noFill/>
          <a:ln>
            <a:noFill/>
          </a:ln>
        </p:spPr>
        <p:txBody>
          <a:bodyPr spcFirstLastPara="1" wrap="square" lIns="91425" tIns="45700" rIns="91425" bIns="45700" anchor="t" anchorCtr="0">
            <a:normAutofit/>
          </a:bodyPr>
          <a:lstStyle>
            <a:lvl1pPr marL="457200" lvl="0" indent="-228600" algn="l">
              <a:lnSpc>
                <a:spcPct val="113000"/>
              </a:lnSpc>
              <a:spcBef>
                <a:spcPts val="0"/>
              </a:spcBef>
              <a:spcAft>
                <a:spcPts val="0"/>
              </a:spcAft>
              <a:buClr>
                <a:schemeClr val="lt1"/>
              </a:buClr>
              <a:buSzPts val="1600"/>
              <a:buNone/>
              <a:defRPr sz="1600">
                <a:solidFill>
                  <a:schemeClr val="lt1"/>
                </a:solidFill>
              </a:defRPr>
            </a:lvl1pPr>
            <a:lvl2pPr marL="914400" lvl="1" indent="-228600" algn="l">
              <a:lnSpc>
                <a:spcPct val="94000"/>
              </a:lnSpc>
              <a:spcBef>
                <a:spcPts val="1500"/>
              </a:spcBef>
              <a:spcAft>
                <a:spcPts val="0"/>
              </a:spcAft>
              <a:buClr>
                <a:schemeClr val="dk2"/>
              </a:buClr>
              <a:buSzPts val="1400"/>
              <a:buNone/>
              <a:defRPr sz="1400"/>
            </a:lvl2pPr>
            <a:lvl3pPr marL="1371600" lvl="2" indent="-228600" algn="l">
              <a:lnSpc>
                <a:spcPct val="94000"/>
              </a:lnSpc>
              <a:spcBef>
                <a:spcPts val="500"/>
              </a:spcBef>
              <a:spcAft>
                <a:spcPts val="0"/>
              </a:spcAft>
              <a:buClr>
                <a:schemeClr val="dk2"/>
              </a:buClr>
              <a:buSzPts val="1200"/>
              <a:buNone/>
              <a:defRPr sz="1200"/>
            </a:lvl3pPr>
            <a:lvl4pPr marL="1828800" lvl="3" indent="-228600" algn="l">
              <a:lnSpc>
                <a:spcPct val="94000"/>
              </a:lnSpc>
              <a:spcBef>
                <a:spcPts val="500"/>
              </a:spcBef>
              <a:spcAft>
                <a:spcPts val="0"/>
              </a:spcAft>
              <a:buClr>
                <a:schemeClr val="dk2"/>
              </a:buClr>
              <a:buSzPts val="1000"/>
              <a:buNone/>
              <a:defRPr sz="1000"/>
            </a:lvl4pPr>
            <a:lvl5pPr marL="2286000" lvl="4" indent="-228600" algn="l">
              <a:lnSpc>
                <a:spcPct val="94000"/>
              </a:lnSpc>
              <a:spcBef>
                <a:spcPts val="500"/>
              </a:spcBef>
              <a:spcAft>
                <a:spcPts val="0"/>
              </a:spcAft>
              <a:buClr>
                <a:schemeClr val="dk2"/>
              </a:buClr>
              <a:buSzPts val="1000"/>
              <a:buNone/>
              <a:defRPr sz="1000"/>
            </a:lvl5pPr>
            <a:lvl6pPr marL="2743200" lvl="5" indent="-228600" algn="l">
              <a:lnSpc>
                <a:spcPct val="94000"/>
              </a:lnSpc>
              <a:spcBef>
                <a:spcPts val="500"/>
              </a:spcBef>
              <a:spcAft>
                <a:spcPts val="0"/>
              </a:spcAft>
              <a:buClr>
                <a:schemeClr val="dk2"/>
              </a:buClr>
              <a:buSzPts val="1000"/>
              <a:buNone/>
              <a:defRPr sz="1000"/>
            </a:lvl6pPr>
            <a:lvl7pPr marL="3200400" lvl="6" indent="-228600" algn="l">
              <a:lnSpc>
                <a:spcPct val="94000"/>
              </a:lnSpc>
              <a:spcBef>
                <a:spcPts val="500"/>
              </a:spcBef>
              <a:spcAft>
                <a:spcPts val="0"/>
              </a:spcAft>
              <a:buClr>
                <a:schemeClr val="dk2"/>
              </a:buClr>
              <a:buSzPts val="1000"/>
              <a:buNone/>
              <a:defRPr sz="1000"/>
            </a:lvl7pPr>
            <a:lvl8pPr marL="3657600" lvl="7" indent="-228600" algn="l">
              <a:lnSpc>
                <a:spcPct val="94000"/>
              </a:lnSpc>
              <a:spcBef>
                <a:spcPts val="500"/>
              </a:spcBef>
              <a:spcAft>
                <a:spcPts val="0"/>
              </a:spcAft>
              <a:buClr>
                <a:schemeClr val="dk2"/>
              </a:buClr>
              <a:buSzPts val="1000"/>
              <a:buNone/>
              <a:defRPr sz="1000"/>
            </a:lvl8pPr>
            <a:lvl9pPr marL="4114800" lvl="8" indent="-228600" algn="l">
              <a:lnSpc>
                <a:spcPct val="94000"/>
              </a:lnSpc>
              <a:spcBef>
                <a:spcPts val="500"/>
              </a:spcBef>
              <a:spcAft>
                <a:spcPts val="200"/>
              </a:spcAft>
              <a:buClr>
                <a:schemeClr val="dk2"/>
              </a:buClr>
              <a:buSzPts val="1000"/>
              <a:buNone/>
              <a:defRPr sz="1000"/>
            </a:lvl9pPr>
          </a:lstStyle>
          <a:p>
            <a:endParaRPr/>
          </a:p>
        </p:txBody>
      </p:sp>
      <p:sp>
        <p:nvSpPr>
          <p:cNvPr id="68" name="Google Shape;68;p45"/>
          <p:cNvSpPr txBox="1">
            <a:spLocks noGrp="1"/>
          </p:cNvSpPr>
          <p:nvPr>
            <p:ph type="dt" idx="10"/>
          </p:nvPr>
        </p:nvSpPr>
        <p:spPr>
          <a:xfrm>
            <a:off x="723902"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45"/>
          <p:cNvSpPr txBox="1">
            <a:spLocks noGrp="1"/>
          </p:cNvSpPr>
          <p:nvPr>
            <p:ph type="ftr" idx="11"/>
          </p:nvPr>
        </p:nvSpPr>
        <p:spPr>
          <a:xfrm>
            <a:off x="2205945" y="6453386"/>
            <a:ext cx="2373675"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45"/>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rgbClr val="101D49"/>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71" name="Google Shape;71;p45"/>
          <p:cNvSpPr/>
          <p:nvPr/>
        </p:nvSpPr>
        <p:spPr>
          <a:xfrm rot="10800000">
            <a:off x="6030402" y="23958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 name="Google Shape;72;p45"/>
          <p:cNvSpPr/>
          <p:nvPr/>
        </p:nvSpPr>
        <p:spPr>
          <a:xfrm>
            <a:off x="10659421" y="4806008"/>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 name="Google Shape;73;p45"/>
          <p:cNvSpPr txBox="1">
            <a:spLocks noGrp="1"/>
          </p:cNvSpPr>
          <p:nvPr>
            <p:ph type="body" idx="2"/>
          </p:nvPr>
        </p:nvSpPr>
        <p:spPr>
          <a:xfrm>
            <a:off x="6027420" y="256062"/>
            <a:ext cx="5212080" cy="5415873"/>
          </a:xfrm>
          <a:prstGeom prst="rect">
            <a:avLst/>
          </a:prstGeom>
          <a:noFill/>
          <a:ln>
            <a:noFill/>
          </a:ln>
        </p:spPr>
        <p:txBody>
          <a:bodyPr spcFirstLastPara="1" wrap="square" lIns="91425" tIns="45700" rIns="91425" bIns="45700" anchor="t" anchorCtr="0">
            <a:normAutofit/>
          </a:bodyPr>
          <a:lstStyle>
            <a:lvl1pPr marL="457200" lvl="0" indent="-355600" algn="l">
              <a:lnSpc>
                <a:spcPct val="94000"/>
              </a:lnSpc>
              <a:spcBef>
                <a:spcPts val="1000"/>
              </a:spcBef>
              <a:spcAft>
                <a:spcPts val="0"/>
              </a:spcAft>
              <a:buClr>
                <a:schemeClr val="dk2"/>
              </a:buClr>
              <a:buSzPts val="2000"/>
              <a:buChar char="■"/>
              <a:defRPr sz="2000"/>
            </a:lvl1pPr>
            <a:lvl2pPr marL="914400" lvl="1" indent="-355600" algn="l">
              <a:lnSpc>
                <a:spcPct val="94000"/>
              </a:lnSpc>
              <a:spcBef>
                <a:spcPts val="500"/>
              </a:spcBef>
              <a:spcAft>
                <a:spcPts val="0"/>
              </a:spcAft>
              <a:buClr>
                <a:schemeClr val="dk2"/>
              </a:buClr>
              <a:buSzPts val="2000"/>
              <a:buChar char="–"/>
              <a:defRPr sz="2000"/>
            </a:lvl2pPr>
            <a:lvl3pPr marL="1371600" lvl="2" indent="-342900" algn="l">
              <a:lnSpc>
                <a:spcPct val="94000"/>
              </a:lnSpc>
              <a:spcBef>
                <a:spcPts val="500"/>
              </a:spcBef>
              <a:spcAft>
                <a:spcPts val="0"/>
              </a:spcAft>
              <a:buClr>
                <a:schemeClr val="dk2"/>
              </a:buClr>
              <a:buSzPts val="1800"/>
              <a:buChar char="■"/>
              <a:defRPr sz="1800"/>
            </a:lvl3pPr>
            <a:lvl4pPr marL="1828800" lvl="3" indent="-342900" algn="l">
              <a:lnSpc>
                <a:spcPct val="94000"/>
              </a:lnSpc>
              <a:spcBef>
                <a:spcPts val="500"/>
              </a:spcBef>
              <a:spcAft>
                <a:spcPts val="0"/>
              </a:spcAft>
              <a:buClr>
                <a:schemeClr val="dk2"/>
              </a:buClr>
              <a:buSzPts val="1800"/>
              <a:buChar char="–"/>
              <a:defRPr sz="1800"/>
            </a:lvl4pPr>
            <a:lvl5pPr marL="2286000" lvl="4" indent="-330200" algn="l">
              <a:lnSpc>
                <a:spcPct val="94000"/>
              </a:lnSpc>
              <a:spcBef>
                <a:spcPts val="500"/>
              </a:spcBef>
              <a:spcAft>
                <a:spcPts val="0"/>
              </a:spcAft>
              <a:buClr>
                <a:schemeClr val="dk2"/>
              </a:buClr>
              <a:buSzPts val="1600"/>
              <a:buChar char="■"/>
              <a:defRPr sz="1600"/>
            </a:lvl5pPr>
            <a:lvl6pPr marL="2743200" lvl="5" indent="-330200" algn="l">
              <a:lnSpc>
                <a:spcPct val="94000"/>
              </a:lnSpc>
              <a:spcBef>
                <a:spcPts val="500"/>
              </a:spcBef>
              <a:spcAft>
                <a:spcPts val="0"/>
              </a:spcAft>
              <a:buClr>
                <a:schemeClr val="dk2"/>
              </a:buClr>
              <a:buSzPts val="1600"/>
              <a:buChar char="–"/>
              <a:defRPr sz="1600"/>
            </a:lvl6pPr>
            <a:lvl7pPr marL="3200400" lvl="6" indent="-330200" algn="l">
              <a:lnSpc>
                <a:spcPct val="94000"/>
              </a:lnSpc>
              <a:spcBef>
                <a:spcPts val="500"/>
              </a:spcBef>
              <a:spcAft>
                <a:spcPts val="0"/>
              </a:spcAft>
              <a:buClr>
                <a:schemeClr val="dk2"/>
              </a:buClr>
              <a:buSzPts val="1600"/>
              <a:buChar char="■"/>
              <a:defRPr sz="1600"/>
            </a:lvl7pPr>
            <a:lvl8pPr marL="3657600" lvl="7" indent="-330200" algn="l">
              <a:lnSpc>
                <a:spcPct val="94000"/>
              </a:lnSpc>
              <a:spcBef>
                <a:spcPts val="500"/>
              </a:spcBef>
              <a:spcAft>
                <a:spcPts val="0"/>
              </a:spcAft>
              <a:buClr>
                <a:schemeClr val="dk2"/>
              </a:buClr>
              <a:buSzPts val="1600"/>
              <a:buChar char="–"/>
              <a:defRPr sz="1600"/>
            </a:lvl8pPr>
            <a:lvl9pPr marL="4114800" lvl="8" indent="-330200" algn="l">
              <a:lnSpc>
                <a:spcPct val="94000"/>
              </a:lnSpc>
              <a:spcBef>
                <a:spcPts val="500"/>
              </a:spcBef>
              <a:spcAft>
                <a:spcPts val="200"/>
              </a:spcAft>
              <a:buClr>
                <a:schemeClr val="dk2"/>
              </a:buClr>
              <a:buSzPts val="1600"/>
              <a:buChar char="■"/>
              <a:defRPr sz="1600"/>
            </a:lvl9pPr>
          </a:lstStyle>
          <a:p>
            <a:endParaRPr/>
          </a:p>
        </p:txBody>
      </p:sp>
      <p:pic>
        <p:nvPicPr>
          <p:cNvPr id="74" name="Google Shape;74;p45"/>
          <p:cNvPicPr preferRelativeResize="0"/>
          <p:nvPr/>
        </p:nvPicPr>
        <p:blipFill rotWithShape="1">
          <a:blip r:embed="rId2">
            <a:alphaModFix/>
          </a:blip>
          <a:srcRect/>
          <a:stretch/>
        </p:blipFill>
        <p:spPr>
          <a:xfrm>
            <a:off x="10650784" y="5570332"/>
            <a:ext cx="1562816" cy="156207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Title Only">
  <p:cSld name="Title Only">
    <p:bg>
      <p:bgPr>
        <a:solidFill>
          <a:srgbClr val="101D49"/>
        </a:solidFill>
        <a:effectLst/>
      </p:bgPr>
    </p:bg>
    <p:spTree>
      <p:nvGrpSpPr>
        <p:cNvPr id="1" name="Shape 75"/>
        <p:cNvGrpSpPr/>
        <p:nvPr/>
      </p:nvGrpSpPr>
      <p:grpSpPr>
        <a:xfrm>
          <a:off x="0" y="0"/>
          <a:ext cx="0" cy="0"/>
          <a:chOff x="0" y="0"/>
          <a:chExt cx="0" cy="0"/>
        </a:xfrm>
      </p:grpSpPr>
      <p:sp>
        <p:nvSpPr>
          <p:cNvPr id="76" name="Google Shape;76;p46"/>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77" name="Google Shape;77;p46"/>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46"/>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46"/>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80" name="Google Shape;80;p46"/>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81" name="Google Shape;81;p46"/>
          <p:cNvPicPr preferRelativeResize="0"/>
          <p:nvPr/>
        </p:nvPicPr>
        <p:blipFill rotWithShape="1">
          <a:blip r:embed="rId2">
            <a:alphaModFix/>
          </a:blip>
          <a:srcRect/>
          <a:stretch/>
        </p:blipFill>
        <p:spPr>
          <a:xfrm>
            <a:off x="10206853" y="5620408"/>
            <a:ext cx="1985147" cy="95196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_Title Only">
  <p:cSld name="1_Title Only">
    <p:bg>
      <p:bgPr>
        <a:solidFill>
          <a:srgbClr val="101D49"/>
        </a:solidFill>
        <a:effectLst/>
      </p:bgPr>
    </p:bg>
    <p:spTree>
      <p:nvGrpSpPr>
        <p:cNvPr id="1" name="Shape 82"/>
        <p:cNvGrpSpPr/>
        <p:nvPr/>
      </p:nvGrpSpPr>
      <p:grpSpPr>
        <a:xfrm>
          <a:off x="0" y="0"/>
          <a:ext cx="0" cy="0"/>
          <a:chOff x="0" y="0"/>
          <a:chExt cx="0" cy="0"/>
        </a:xfrm>
      </p:grpSpPr>
      <p:sp>
        <p:nvSpPr>
          <p:cNvPr id="83" name="Google Shape;83;p47"/>
          <p:cNvSpPr/>
          <p:nvPr/>
        </p:nvSpPr>
        <p:spPr>
          <a:xfrm>
            <a:off x="3" y="685804"/>
            <a:ext cx="10972799" cy="104424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84" name="Google Shape;84;p47"/>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5" name="Google Shape;85;p47"/>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47"/>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1pPr>
            <a:lvl2pPr marL="0" marR="0" lvl="1"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2pPr>
            <a:lvl3pPr marL="0" marR="0" lvl="2"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3pPr>
            <a:lvl4pPr marL="0" marR="0" lvl="3"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4pPr>
            <a:lvl5pPr marL="0" marR="0" lvl="4"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5pPr>
            <a:lvl6pPr marL="0" marR="0" lvl="5"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6pPr>
            <a:lvl7pPr marL="0" marR="0" lvl="6"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7pPr>
            <a:lvl8pPr marL="0" marR="0" lvl="7"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8pPr>
            <a:lvl9pPr marL="0" marR="0" lvl="8" indent="0" algn="l">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87" name="Google Shape;87;p47"/>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lvl1pPr marR="0" lvl="0" algn="l" rtl="0">
              <a:lnSpc>
                <a:spcPct val="89000"/>
              </a:lnSpc>
              <a:spcBef>
                <a:spcPts val="0"/>
              </a:spcBef>
              <a:spcAft>
                <a:spcPts val="0"/>
              </a:spcAft>
              <a:buClr>
                <a:srgbClr val="101D49"/>
              </a:buClr>
              <a:buSzPts val="4400"/>
              <a:buFont typeface="Libre Franklin"/>
              <a:buNone/>
              <a:defRPr sz="4400" b="1" i="0" u="none" strike="noStrike" cap="none">
                <a:solidFill>
                  <a:srgbClr val="101D49"/>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pic>
        <p:nvPicPr>
          <p:cNvPr id="88" name="Google Shape;88;p47"/>
          <p:cNvPicPr preferRelativeResize="0"/>
          <p:nvPr/>
        </p:nvPicPr>
        <p:blipFill rotWithShape="1">
          <a:blip r:embed="rId2">
            <a:alphaModFix/>
          </a:blip>
          <a:srcRect/>
          <a:stretch/>
        </p:blipFill>
        <p:spPr>
          <a:xfrm>
            <a:off x="1326995" y="2124299"/>
            <a:ext cx="1171639" cy="1171639"/>
          </a:xfrm>
          <a:prstGeom prst="rect">
            <a:avLst/>
          </a:prstGeom>
          <a:noFill/>
          <a:ln>
            <a:noFill/>
          </a:ln>
        </p:spPr>
      </p:pic>
      <p:pic>
        <p:nvPicPr>
          <p:cNvPr id="89" name="Google Shape;89;p47"/>
          <p:cNvPicPr preferRelativeResize="0"/>
          <p:nvPr/>
        </p:nvPicPr>
        <p:blipFill rotWithShape="1">
          <a:blip r:embed="rId3">
            <a:alphaModFix/>
          </a:blip>
          <a:srcRect/>
          <a:stretch/>
        </p:blipFill>
        <p:spPr>
          <a:xfrm>
            <a:off x="3176775" y="2031578"/>
            <a:ext cx="1329564" cy="1357072"/>
          </a:xfrm>
          <a:prstGeom prst="rect">
            <a:avLst/>
          </a:prstGeom>
          <a:noFill/>
          <a:ln>
            <a:noFill/>
          </a:ln>
        </p:spPr>
      </p:pic>
      <p:pic>
        <p:nvPicPr>
          <p:cNvPr id="90" name="Google Shape;90;p47"/>
          <p:cNvPicPr preferRelativeResize="0"/>
          <p:nvPr/>
        </p:nvPicPr>
        <p:blipFill rotWithShape="1">
          <a:blip r:embed="rId4">
            <a:alphaModFix/>
          </a:blip>
          <a:srcRect/>
          <a:stretch/>
        </p:blipFill>
        <p:spPr>
          <a:xfrm>
            <a:off x="4773572" y="1673400"/>
            <a:ext cx="2073435" cy="2073435"/>
          </a:xfrm>
          <a:prstGeom prst="rect">
            <a:avLst/>
          </a:prstGeom>
          <a:noFill/>
          <a:ln>
            <a:noFill/>
          </a:ln>
        </p:spPr>
      </p:pic>
      <p:pic>
        <p:nvPicPr>
          <p:cNvPr id="91" name="Google Shape;91;p47"/>
          <p:cNvPicPr preferRelativeResize="0"/>
          <p:nvPr/>
        </p:nvPicPr>
        <p:blipFill rotWithShape="1">
          <a:blip r:embed="rId5">
            <a:alphaModFix/>
          </a:blip>
          <a:srcRect l="42370" t="69524" r="38265"/>
          <a:stretch/>
        </p:blipFill>
        <p:spPr>
          <a:xfrm>
            <a:off x="9363605" y="2124299"/>
            <a:ext cx="885371" cy="1393379"/>
          </a:xfrm>
          <a:prstGeom prst="rect">
            <a:avLst/>
          </a:prstGeom>
          <a:noFill/>
          <a:ln>
            <a:noFill/>
          </a:ln>
        </p:spPr>
      </p:pic>
      <p:pic>
        <p:nvPicPr>
          <p:cNvPr id="92" name="Google Shape;92;p47"/>
          <p:cNvPicPr preferRelativeResize="0"/>
          <p:nvPr/>
        </p:nvPicPr>
        <p:blipFill rotWithShape="1">
          <a:blip r:embed="rId6">
            <a:alphaModFix/>
          </a:blip>
          <a:srcRect l="2426" t="35124" r="49320" b="29955"/>
          <a:stretch/>
        </p:blipFill>
        <p:spPr>
          <a:xfrm>
            <a:off x="7034884" y="2237877"/>
            <a:ext cx="1595944" cy="1154959"/>
          </a:xfrm>
          <a:prstGeom prst="rect">
            <a:avLst/>
          </a:prstGeom>
          <a:noFill/>
          <a:ln>
            <a:noFill/>
          </a:ln>
        </p:spPr>
      </p:pic>
      <p:sp>
        <p:nvSpPr>
          <p:cNvPr id="93" name="Google Shape;93;p47"/>
          <p:cNvSpPr txBox="1">
            <a:spLocks noGrp="1"/>
          </p:cNvSpPr>
          <p:nvPr>
            <p:ph type="body" idx="1"/>
          </p:nvPr>
        </p:nvSpPr>
        <p:spPr>
          <a:xfrm>
            <a:off x="1114301"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4" name="Google Shape;94;p47"/>
          <p:cNvSpPr txBox="1">
            <a:spLocks noGrp="1"/>
          </p:cNvSpPr>
          <p:nvPr>
            <p:ph type="body" idx="2"/>
          </p:nvPr>
        </p:nvSpPr>
        <p:spPr>
          <a:xfrm>
            <a:off x="3042537" y="3641018"/>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5" name="Google Shape;95;p47"/>
          <p:cNvSpPr txBox="1">
            <a:spLocks noGrp="1"/>
          </p:cNvSpPr>
          <p:nvPr>
            <p:ph type="body" idx="3"/>
          </p:nvPr>
        </p:nvSpPr>
        <p:spPr>
          <a:xfrm>
            <a:off x="5039117"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6" name="Google Shape;96;p47"/>
          <p:cNvSpPr txBox="1">
            <a:spLocks noGrp="1"/>
          </p:cNvSpPr>
          <p:nvPr>
            <p:ph type="body" idx="4"/>
          </p:nvPr>
        </p:nvSpPr>
        <p:spPr>
          <a:xfrm>
            <a:off x="7033806"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sp>
        <p:nvSpPr>
          <p:cNvPr id="97" name="Google Shape;97;p47"/>
          <p:cNvSpPr txBox="1">
            <a:spLocks noGrp="1"/>
          </p:cNvSpPr>
          <p:nvPr>
            <p:ph type="body" idx="5"/>
          </p:nvPr>
        </p:nvSpPr>
        <p:spPr>
          <a:xfrm>
            <a:off x="9007778" y="3640624"/>
            <a:ext cx="1597025" cy="2467685"/>
          </a:xfrm>
          <a:prstGeom prst="rect">
            <a:avLst/>
          </a:prstGeom>
          <a:noFill/>
          <a:ln>
            <a:noFill/>
          </a:ln>
        </p:spPr>
        <p:txBody>
          <a:bodyPr spcFirstLastPara="1" wrap="square" lIns="91425" tIns="45700" rIns="91425" bIns="45700" anchor="t" anchorCtr="0">
            <a:normAutofit/>
          </a:bodyPr>
          <a:lstStyle>
            <a:lvl1pPr marL="457200" lvl="0" indent="-228600" algn="l">
              <a:lnSpc>
                <a:spcPct val="94000"/>
              </a:lnSpc>
              <a:spcBef>
                <a:spcPts val="1000"/>
              </a:spcBef>
              <a:spcAft>
                <a:spcPts val="0"/>
              </a:spcAft>
              <a:buClr>
                <a:schemeClr val="lt1"/>
              </a:buClr>
              <a:buSzPts val="2400"/>
              <a:buNone/>
              <a:defRPr sz="2400">
                <a:solidFill>
                  <a:schemeClr val="lt1"/>
                </a:solidFill>
              </a:defRPr>
            </a:lvl1pPr>
            <a:lvl2pPr marL="914400" lvl="1" indent="-342900" algn="l">
              <a:lnSpc>
                <a:spcPct val="94000"/>
              </a:lnSpc>
              <a:spcBef>
                <a:spcPts val="500"/>
              </a:spcBef>
              <a:spcAft>
                <a:spcPts val="0"/>
              </a:spcAft>
              <a:buClr>
                <a:schemeClr val="dk2"/>
              </a:buClr>
              <a:buSzPts val="1800"/>
              <a:buChar char="–"/>
              <a:defRPr/>
            </a:lvl2pPr>
            <a:lvl3pPr marL="1371600" lvl="2" indent="-342900" algn="l">
              <a:lnSpc>
                <a:spcPct val="94000"/>
              </a:lnSpc>
              <a:spcBef>
                <a:spcPts val="500"/>
              </a:spcBef>
              <a:spcAft>
                <a:spcPts val="0"/>
              </a:spcAft>
              <a:buClr>
                <a:schemeClr val="dk2"/>
              </a:buClr>
              <a:buSzPts val="1800"/>
              <a:buChar char="■"/>
              <a:defRPr/>
            </a:lvl3pPr>
            <a:lvl4pPr marL="1828800" lvl="3" indent="-342900" algn="l">
              <a:lnSpc>
                <a:spcPct val="94000"/>
              </a:lnSpc>
              <a:spcBef>
                <a:spcPts val="500"/>
              </a:spcBef>
              <a:spcAft>
                <a:spcPts val="0"/>
              </a:spcAft>
              <a:buClr>
                <a:schemeClr val="dk2"/>
              </a:buClr>
              <a:buSzPts val="1800"/>
              <a:buChar char="–"/>
              <a:defRPr/>
            </a:lvl4pPr>
            <a:lvl5pPr marL="2286000" lvl="4" indent="-342900" algn="l">
              <a:lnSpc>
                <a:spcPct val="94000"/>
              </a:lnSpc>
              <a:spcBef>
                <a:spcPts val="500"/>
              </a:spcBef>
              <a:spcAft>
                <a:spcPts val="0"/>
              </a:spcAft>
              <a:buClr>
                <a:schemeClr val="dk2"/>
              </a:buClr>
              <a:buSzPts val="1800"/>
              <a:buChar char="■"/>
              <a:defRPr/>
            </a:lvl5pPr>
            <a:lvl6pPr marL="2743200" lvl="5" indent="-342900" algn="l">
              <a:lnSpc>
                <a:spcPct val="94000"/>
              </a:lnSpc>
              <a:spcBef>
                <a:spcPts val="500"/>
              </a:spcBef>
              <a:spcAft>
                <a:spcPts val="0"/>
              </a:spcAft>
              <a:buClr>
                <a:schemeClr val="dk2"/>
              </a:buClr>
              <a:buSzPts val="1800"/>
              <a:buChar char="–"/>
              <a:defRPr/>
            </a:lvl6pPr>
            <a:lvl7pPr marL="3200400" lvl="6" indent="-342900" algn="l">
              <a:lnSpc>
                <a:spcPct val="94000"/>
              </a:lnSpc>
              <a:spcBef>
                <a:spcPts val="500"/>
              </a:spcBef>
              <a:spcAft>
                <a:spcPts val="0"/>
              </a:spcAft>
              <a:buClr>
                <a:schemeClr val="dk2"/>
              </a:buClr>
              <a:buSzPts val="1800"/>
              <a:buChar char="■"/>
              <a:defRPr/>
            </a:lvl7pPr>
            <a:lvl8pPr marL="3657600" lvl="7" indent="-342900" algn="l">
              <a:lnSpc>
                <a:spcPct val="94000"/>
              </a:lnSpc>
              <a:spcBef>
                <a:spcPts val="500"/>
              </a:spcBef>
              <a:spcAft>
                <a:spcPts val="0"/>
              </a:spcAft>
              <a:buClr>
                <a:schemeClr val="dk2"/>
              </a:buClr>
              <a:buSzPts val="1800"/>
              <a:buChar char="–"/>
              <a:defRPr/>
            </a:lvl8pPr>
            <a:lvl9pPr marL="4114800" lvl="8" indent="-342900" algn="l">
              <a:lnSpc>
                <a:spcPct val="94000"/>
              </a:lnSpc>
              <a:spcBef>
                <a:spcPts val="500"/>
              </a:spcBef>
              <a:spcAft>
                <a:spcPts val="200"/>
              </a:spcAft>
              <a:buClr>
                <a:schemeClr val="dk2"/>
              </a:buClr>
              <a:buSzPts val="1800"/>
              <a:buChar char="■"/>
              <a:defRPr/>
            </a:lvl9pPr>
          </a:lstStyle>
          <a:p>
            <a:endParaRPr/>
          </a:p>
        </p:txBody>
      </p:sp>
      <p:pic>
        <p:nvPicPr>
          <p:cNvPr id="98" name="Google Shape;98;p47"/>
          <p:cNvPicPr preferRelativeResize="0"/>
          <p:nvPr/>
        </p:nvPicPr>
        <p:blipFill rotWithShape="1">
          <a:blip r:embed="rId7">
            <a:alphaModFix/>
          </a:blip>
          <a:srcRect/>
          <a:stretch/>
        </p:blipFill>
        <p:spPr>
          <a:xfrm>
            <a:off x="10206853" y="5620408"/>
            <a:ext cx="1985147" cy="95196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9"/>
        <p:cNvGrpSpPr/>
        <p:nvPr/>
      </p:nvGrpSpPr>
      <p:grpSpPr>
        <a:xfrm>
          <a:off x="0" y="0"/>
          <a:ext cx="0" cy="0"/>
          <a:chOff x="0" y="0"/>
          <a:chExt cx="0" cy="0"/>
        </a:xfrm>
      </p:grpSpPr>
      <p:sp>
        <p:nvSpPr>
          <p:cNvPr id="10" name="Google Shape;10;p40"/>
          <p:cNvSpPr/>
          <p:nvPr/>
        </p:nvSpPr>
        <p:spPr>
          <a:xfrm>
            <a:off x="400285" y="410818"/>
            <a:ext cx="11390915" cy="604256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
        <p:nvSpPr>
          <p:cNvPr id="11" name="Google Shape;11;p40"/>
          <p:cNvSpPr txBox="1">
            <a:spLocks noGrp="1"/>
          </p:cNvSpPr>
          <p:nvPr>
            <p:ph type="body" idx="1"/>
          </p:nvPr>
        </p:nvSpPr>
        <p:spPr>
          <a:xfrm>
            <a:off x="1371600" y="2286000"/>
            <a:ext cx="9601200" cy="3581400"/>
          </a:xfrm>
          <a:prstGeom prst="rect">
            <a:avLst/>
          </a:prstGeom>
          <a:noFill/>
          <a:ln>
            <a:noFill/>
          </a:ln>
        </p:spPr>
        <p:txBody>
          <a:bodyPr spcFirstLastPara="1" wrap="square" lIns="91425" tIns="45700" rIns="91425" bIns="45700" anchor="t" anchorCtr="0">
            <a:normAutofit/>
          </a:bodyPr>
          <a:lstStyle>
            <a:lvl1pPr marL="457200" marR="0" lvl="0" indent="-355600" algn="l" rtl="0">
              <a:lnSpc>
                <a:spcPct val="94000"/>
              </a:lnSpc>
              <a:spcBef>
                <a:spcPts val="1000"/>
              </a:spcBef>
              <a:spcAft>
                <a:spcPts val="0"/>
              </a:spcAft>
              <a:buClr>
                <a:schemeClr val="dk2"/>
              </a:buClr>
              <a:buSzPts val="2000"/>
              <a:buFont typeface="Libre Franklin"/>
              <a:buChar char="■"/>
              <a:defRPr sz="2000" b="0" i="0" u="none" strike="noStrike" cap="none">
                <a:solidFill>
                  <a:schemeClr val="dk2"/>
                </a:solidFill>
                <a:latin typeface="Libre Franklin"/>
                <a:ea typeface="Libre Franklin"/>
                <a:cs typeface="Libre Franklin"/>
                <a:sym typeface="Libre Franklin"/>
              </a:defRPr>
            </a:lvl1pPr>
            <a:lvl2pPr marL="914400" marR="0" lvl="1" indent="-355600" algn="l" rtl="0">
              <a:lnSpc>
                <a:spcPct val="94000"/>
              </a:lnSpc>
              <a:spcBef>
                <a:spcPts val="500"/>
              </a:spcBef>
              <a:spcAft>
                <a:spcPts val="0"/>
              </a:spcAft>
              <a:buClr>
                <a:schemeClr val="dk2"/>
              </a:buClr>
              <a:buSzPts val="2000"/>
              <a:buFont typeface="Libre Franklin"/>
              <a:buChar char="–"/>
              <a:defRPr sz="2000" b="0" i="1" u="none" strike="noStrike" cap="none">
                <a:solidFill>
                  <a:schemeClr val="dk2"/>
                </a:solidFill>
                <a:latin typeface="Libre Franklin"/>
                <a:ea typeface="Libre Franklin"/>
                <a:cs typeface="Libre Franklin"/>
                <a:sym typeface="Libre Franklin"/>
              </a:defRPr>
            </a:lvl2pPr>
            <a:lvl3pPr marL="1371600" marR="0" lvl="2" indent="-342900" algn="l" rtl="0">
              <a:lnSpc>
                <a:spcPct val="94000"/>
              </a:lnSpc>
              <a:spcBef>
                <a:spcPts val="500"/>
              </a:spcBef>
              <a:spcAft>
                <a:spcPts val="0"/>
              </a:spcAft>
              <a:buClr>
                <a:schemeClr val="dk2"/>
              </a:buClr>
              <a:buSzPts val="1800"/>
              <a:buFont typeface="Libre Franklin"/>
              <a:buChar char="■"/>
              <a:defRPr sz="1800" b="0" i="0" u="none" strike="noStrike" cap="none">
                <a:solidFill>
                  <a:schemeClr val="dk2"/>
                </a:solidFill>
                <a:latin typeface="Libre Franklin"/>
                <a:ea typeface="Libre Franklin"/>
                <a:cs typeface="Libre Franklin"/>
                <a:sym typeface="Libre Franklin"/>
              </a:defRPr>
            </a:lvl3pPr>
            <a:lvl4pPr marL="1828800" marR="0" lvl="3" indent="-342900" algn="l" rtl="0">
              <a:lnSpc>
                <a:spcPct val="94000"/>
              </a:lnSpc>
              <a:spcBef>
                <a:spcPts val="500"/>
              </a:spcBef>
              <a:spcAft>
                <a:spcPts val="0"/>
              </a:spcAft>
              <a:buClr>
                <a:schemeClr val="dk2"/>
              </a:buClr>
              <a:buSzPts val="1800"/>
              <a:buFont typeface="Libre Franklin"/>
              <a:buChar char="–"/>
              <a:defRPr sz="1800" b="0" i="1" u="none" strike="noStrike" cap="none">
                <a:solidFill>
                  <a:schemeClr val="dk2"/>
                </a:solidFill>
                <a:latin typeface="Libre Franklin"/>
                <a:ea typeface="Libre Franklin"/>
                <a:cs typeface="Libre Franklin"/>
                <a:sym typeface="Libre Franklin"/>
              </a:defRPr>
            </a:lvl4pPr>
            <a:lvl5pPr marL="2286000" marR="0" lvl="4" indent="-330200" algn="l" rtl="0">
              <a:lnSpc>
                <a:spcPct val="94000"/>
              </a:lnSpc>
              <a:spcBef>
                <a:spcPts val="500"/>
              </a:spcBef>
              <a:spcAft>
                <a:spcPts val="0"/>
              </a:spcAft>
              <a:buClr>
                <a:schemeClr val="dk2"/>
              </a:buClr>
              <a:buSzPts val="1600"/>
              <a:buFont typeface="Libre Franklin"/>
              <a:buChar char="■"/>
              <a:defRPr sz="1600" b="0" i="0" u="none" strike="noStrike" cap="none">
                <a:solidFill>
                  <a:schemeClr val="dk2"/>
                </a:solidFill>
                <a:latin typeface="Libre Franklin"/>
                <a:ea typeface="Libre Franklin"/>
                <a:cs typeface="Libre Franklin"/>
                <a:sym typeface="Libre Franklin"/>
              </a:defRPr>
            </a:lvl5pPr>
            <a:lvl6pPr marL="2743200" marR="0" lvl="5" indent="-330200" algn="l" rtl="0">
              <a:lnSpc>
                <a:spcPct val="94000"/>
              </a:lnSpc>
              <a:spcBef>
                <a:spcPts val="500"/>
              </a:spcBef>
              <a:spcAft>
                <a:spcPts val="0"/>
              </a:spcAft>
              <a:buClr>
                <a:schemeClr val="dk2"/>
              </a:buClr>
              <a:buSzPts val="1600"/>
              <a:buFont typeface="Libre Franklin"/>
              <a:buChar char="–"/>
              <a:defRPr sz="1600" b="0" i="1" u="none" strike="noStrike" cap="none">
                <a:solidFill>
                  <a:schemeClr val="dk2"/>
                </a:solidFill>
                <a:latin typeface="Libre Franklin"/>
                <a:ea typeface="Libre Franklin"/>
                <a:cs typeface="Libre Franklin"/>
                <a:sym typeface="Libre Franklin"/>
              </a:defRPr>
            </a:lvl6pPr>
            <a:lvl7pPr marL="3200400" marR="0" lvl="6" indent="-317500" algn="l" rtl="0">
              <a:lnSpc>
                <a:spcPct val="94000"/>
              </a:lnSpc>
              <a:spcBef>
                <a:spcPts val="500"/>
              </a:spcBef>
              <a:spcAft>
                <a:spcPts val="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7pPr>
            <a:lvl8pPr marL="3657600" marR="0" lvl="7" indent="-317500" algn="l" rtl="0">
              <a:lnSpc>
                <a:spcPct val="94000"/>
              </a:lnSpc>
              <a:spcBef>
                <a:spcPts val="500"/>
              </a:spcBef>
              <a:spcAft>
                <a:spcPts val="0"/>
              </a:spcAft>
              <a:buClr>
                <a:schemeClr val="dk2"/>
              </a:buClr>
              <a:buSzPts val="1400"/>
              <a:buFont typeface="Libre Franklin"/>
              <a:buChar char="–"/>
              <a:defRPr sz="1400" b="0" i="1" u="none" strike="noStrike" cap="none">
                <a:solidFill>
                  <a:schemeClr val="dk2"/>
                </a:solidFill>
                <a:latin typeface="Libre Franklin"/>
                <a:ea typeface="Libre Franklin"/>
                <a:cs typeface="Libre Franklin"/>
                <a:sym typeface="Libre Franklin"/>
              </a:defRPr>
            </a:lvl8pPr>
            <a:lvl9pPr marL="4114800" marR="0" lvl="8" indent="-317500" algn="l" rtl="0">
              <a:lnSpc>
                <a:spcPct val="94000"/>
              </a:lnSpc>
              <a:spcBef>
                <a:spcPts val="500"/>
              </a:spcBef>
              <a:spcAft>
                <a:spcPts val="200"/>
              </a:spcAft>
              <a:buClr>
                <a:schemeClr val="dk2"/>
              </a:buClr>
              <a:buSzPts val="1400"/>
              <a:buFont typeface="Libre Franklin"/>
              <a:buChar char="■"/>
              <a:defRPr sz="1400" b="0" i="0" u="none" strike="noStrike" cap="none">
                <a:solidFill>
                  <a:schemeClr val="dk2"/>
                </a:solidFill>
                <a:latin typeface="Libre Franklin"/>
                <a:ea typeface="Libre Franklin"/>
                <a:cs typeface="Libre Franklin"/>
                <a:sym typeface="Libre Franklin"/>
              </a:defRPr>
            </a:lvl9pPr>
          </a:lstStyle>
          <a:p>
            <a:endParaRPr/>
          </a:p>
        </p:txBody>
      </p:sp>
      <p:sp>
        <p:nvSpPr>
          <p:cNvPr id="12" name="Google Shape;12;p40"/>
          <p:cNvSpPr txBox="1">
            <a:spLocks noGrp="1"/>
          </p:cNvSpPr>
          <p:nvPr>
            <p:ph type="dt" idx="10"/>
          </p:nvPr>
        </p:nvSpPr>
        <p:spPr>
          <a:xfrm>
            <a:off x="1390650" y="6453386"/>
            <a:ext cx="1204572" cy="40461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3" name="Google Shape;13;p40"/>
          <p:cNvSpPr txBox="1">
            <a:spLocks noGrp="1"/>
          </p:cNvSpPr>
          <p:nvPr>
            <p:ph type="ftr" idx="11"/>
          </p:nvPr>
        </p:nvSpPr>
        <p:spPr>
          <a:xfrm>
            <a:off x="2893566" y="6453386"/>
            <a:ext cx="6280831" cy="404614"/>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Libre Franklin"/>
                <a:ea typeface="Libre Franklin"/>
                <a:cs typeface="Libre Franklin"/>
                <a:sym typeface="Libre Franklin"/>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4" name="Google Shape;14;p40"/>
          <p:cNvSpPr txBox="1">
            <a:spLocks noGrp="1"/>
          </p:cNvSpPr>
          <p:nvPr>
            <p:ph type="sldNum" idx="12"/>
          </p:nvPr>
        </p:nvSpPr>
        <p:spPr>
          <a:xfrm>
            <a:off x="9170571" y="6453386"/>
            <a:ext cx="1596292" cy="404614"/>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lt1"/>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
        <p:nvSpPr>
          <p:cNvPr id="15" name="Google Shape;15;p40"/>
          <p:cNvSpPr txBox="1"/>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marR="0" lvl="0" indent="0" algn="l" rtl="0">
              <a:lnSpc>
                <a:spcPct val="89000"/>
              </a:lnSpc>
              <a:spcBef>
                <a:spcPts val="0"/>
              </a:spcBef>
              <a:spcAft>
                <a:spcPts val="0"/>
              </a:spcAft>
              <a:buClr>
                <a:srgbClr val="101D49"/>
              </a:buClr>
              <a:buSzPts val="4400"/>
              <a:buFont typeface="Libre Franklin"/>
              <a:buNone/>
            </a:pPr>
            <a:r>
              <a:rPr lang="en-US" sz="4400" b="1" i="0" u="none" strike="noStrike" cap="none">
                <a:solidFill>
                  <a:srgbClr val="101D49"/>
                </a:solidFill>
                <a:latin typeface="Libre Franklin"/>
                <a:ea typeface="Libre Franklin"/>
                <a:cs typeface="Libre Franklin"/>
                <a:sym typeface="Libre Franklin"/>
              </a:rPr>
              <a:t>Click to edit Master title style</a:t>
            </a:r>
            <a:endParaRPr sz="4400" b="1" i="0" u="none" strike="noStrike" cap="none">
              <a:solidFill>
                <a:srgbClr val="101D49"/>
              </a:solidFill>
              <a:latin typeface="Libre Franklin"/>
              <a:ea typeface="Libre Franklin"/>
              <a:cs typeface="Libre Franklin"/>
              <a:sym typeface="Libre Franklin"/>
            </a:endParaRPr>
          </a:p>
        </p:txBody>
      </p:sp>
      <p:sp>
        <p:nvSpPr>
          <p:cNvPr id="16" name="Google Shape;16;p40"/>
          <p:cNvSpPr/>
          <p:nvPr/>
        </p:nvSpPr>
        <p:spPr>
          <a:xfrm rot="10800000">
            <a:off x="1113173" y="591262"/>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40"/>
          <p:cNvSpPr/>
          <p:nvPr/>
        </p:nvSpPr>
        <p:spPr>
          <a:xfrm>
            <a:off x="10587818" y="1034724"/>
            <a:ext cx="643415" cy="865927"/>
          </a:xfrm>
          <a:custGeom>
            <a:avLst/>
            <a:gdLst/>
            <a:ahLst/>
            <a:cxnLst/>
            <a:rect l="l" t="t" r="r" b="b"/>
            <a:pathLst>
              <a:path w="10002" h="10000" extrusionOk="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FFB71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8" name="Google Shape;18;p40"/>
          <p:cNvPicPr preferRelativeResize="0"/>
          <p:nvPr/>
        </p:nvPicPr>
        <p:blipFill rotWithShape="1">
          <a:blip r:embed="rId9">
            <a:alphaModFix/>
          </a:blip>
          <a:srcRect/>
          <a:stretch/>
        </p:blipFill>
        <p:spPr>
          <a:xfrm>
            <a:off x="10377555" y="5226795"/>
            <a:ext cx="1562816" cy="156207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368">
          <p15:clr>
            <a:srgbClr val="F26B43"/>
          </p15:clr>
        </p15:guide>
        <p15:guide id="2" orient="horz" pos="1440">
          <p15:clr>
            <a:srgbClr val="F26B43"/>
          </p15:clr>
        </p15:guide>
        <p15:guide id="3" orient="horz" pos="3696">
          <p15:clr>
            <a:srgbClr val="F26B43"/>
          </p15:clr>
        </p15:guide>
        <p15:guide id="4" orient="horz" pos="432">
          <p15:clr>
            <a:srgbClr val="F26B43"/>
          </p15:clr>
        </p15:guide>
        <p15:guide id="5" orient="horz" pos="1512">
          <p15:clr>
            <a:srgbClr val="F26B43"/>
          </p15:clr>
        </p15:guide>
        <p15:guide id="6" pos="6912">
          <p15:clr>
            <a:srgbClr val="F26B43"/>
          </p15:clr>
        </p15:guide>
        <p15:guide id="7" pos="936">
          <p15:clr>
            <a:srgbClr val="F26B43"/>
          </p15:clr>
        </p15:guide>
        <p15:guide id="8"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mailto:idoareferences@idoa.in.gov"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mwbecompliance@idoa.in.gov" TargetMode="External"/><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hyperlink" Target="http://www.in.gov/idoa/mwbe"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www.in.gov/idoa/mwbe/2743.htm"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mailto:Indianaveteranspreference@idoa.in.gov" TargetMode="External"/><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hyperlink" Target="http://www.in.gov/idoa/2862.ht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hyperlink" Target="http://www.va.gov/osdbu/" TargetMode="Externa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www.va.gov/osdbu/" TargetMode="Externa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hyperlink" Target="mailto:mwbecompliance@idoa.in.gov?subject=Pay%20Audit%20Inquiry" TargetMode="External"/><Relationship Id="rId7"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hyperlink" Target="http://www.in.gov/idoa/mwbe/payaudit.htm"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in.gov/idoa/procurement/supplier-resource-center/requirements-to-do-business-with-the-state/bidder-profile-registration/manage-my-bidder-profile/" TargetMode="External"/><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hyperlink" Target="https://www.in.gov/idoa/procurement/files/SP_SubmitarequestForAssistance.pdf" TargetMode="External"/><Relationship Id="rId5" Type="http://schemas.openxmlformats.org/officeDocument/2006/relationships/hyperlink" Target="https://faqs.in.gov/hc/en-us/sections/115001504348-Administration-Department-of" TargetMode="External"/><Relationship Id="rId4" Type="http://schemas.openxmlformats.org/officeDocument/2006/relationships/hyperlink" Target="https://www.in.gov/idoa/procurement/supplier-resource-center/requirements-to-do-business-with-the-state/bidder-profile-registration/"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hyperlink" Target="http://www.in.gov/idoa/2352.htm" TargetMode="External"/><Relationship Id="rId3" Type="http://schemas.openxmlformats.org/officeDocument/2006/relationships/hyperlink" Target="http://www.in.gov/idoa/2788.htm" TargetMode="External"/><Relationship Id="rId7" Type="http://schemas.openxmlformats.org/officeDocument/2006/relationships/hyperlink" Target="http://www.in.gov/idoa/3106.htm" TargetMode="External"/><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hyperlink" Target="http://www.in.gov/sos" TargetMode="External"/><Relationship Id="rId5" Type="http://schemas.openxmlformats.org/officeDocument/2006/relationships/hyperlink" Target="http://www.in.gov/idoa/2464.htm" TargetMode="External"/><Relationship Id="rId4" Type="http://schemas.openxmlformats.org/officeDocument/2006/relationships/hyperlink" Target="https://www.in.gov/idoa/state-information-center/" TargetMode="External"/><Relationship Id="rId9" Type="http://schemas.openxmlformats.org/officeDocument/2006/relationships/hyperlink" Target="https://www.in.gov/idoa/procurement/current-business-opportunities/"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mailto:rfp@idoa.in.gov" TargetMode="External"/><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mailto:tdeaton@idoa.IN.gov" TargetMode="External"/><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hyperlink" Target="http://www.in.gov/idoa/mwbe/payaudit.htm" TargetMode="External"/><Relationship Id="rId4" Type="http://schemas.openxmlformats.org/officeDocument/2006/relationships/hyperlink" Target="mailto:mwbecompliance@idoa.in.gov"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102"/>
        <p:cNvGrpSpPr/>
        <p:nvPr/>
      </p:nvGrpSpPr>
      <p:grpSpPr>
        <a:xfrm>
          <a:off x="0" y="0"/>
          <a:ext cx="0" cy="0"/>
          <a:chOff x="0" y="0"/>
          <a:chExt cx="0" cy="0"/>
        </a:xfrm>
      </p:grpSpPr>
      <p:sp>
        <p:nvSpPr>
          <p:cNvPr id="103" name="Google Shape;103;p1"/>
          <p:cNvSpPr txBox="1">
            <a:spLocks noGrp="1"/>
          </p:cNvSpPr>
          <p:nvPr>
            <p:ph type="ctrTitle"/>
          </p:nvPr>
        </p:nvSpPr>
        <p:spPr>
          <a:xfrm>
            <a:off x="1915375" y="927500"/>
            <a:ext cx="8361300" cy="4630200"/>
          </a:xfrm>
          <a:prstGeom prst="rect">
            <a:avLst/>
          </a:prstGeom>
          <a:noFill/>
          <a:ln>
            <a:noFill/>
          </a:ln>
        </p:spPr>
        <p:txBody>
          <a:bodyPr spcFirstLastPara="1" wrap="square" lIns="91425" tIns="45700" rIns="91425" bIns="45700" anchor="b" anchorCtr="0">
            <a:noAutofit/>
          </a:bodyPr>
          <a:lstStyle/>
          <a:p>
            <a:pPr marL="0" lvl="0" indent="0" algn="ctr" rtl="0">
              <a:lnSpc>
                <a:spcPct val="89000"/>
              </a:lnSpc>
              <a:spcBef>
                <a:spcPts val="0"/>
              </a:spcBef>
              <a:spcAft>
                <a:spcPts val="0"/>
              </a:spcAft>
              <a:buClr>
                <a:srgbClr val="101D49"/>
              </a:buClr>
              <a:buSzPts val="2800"/>
              <a:buFont typeface="Times New Roman"/>
              <a:buNone/>
            </a:pPr>
            <a:br>
              <a:rPr lang="en-US" sz="2800" dirty="0">
                <a:latin typeface="Times New Roman"/>
                <a:ea typeface="Times New Roman"/>
                <a:cs typeface="Times New Roman"/>
              </a:rPr>
            </a:br>
            <a:br>
              <a:rPr lang="en-US" sz="2800" dirty="0">
                <a:latin typeface="Times New Roman"/>
                <a:ea typeface="Times New Roman"/>
                <a:cs typeface="Times New Roman"/>
              </a:rPr>
            </a:br>
            <a:br>
              <a:rPr lang="en-US" sz="2800" dirty="0">
                <a:latin typeface="Times New Roman"/>
                <a:ea typeface="Times New Roman"/>
                <a:cs typeface="Times New Roman"/>
              </a:rPr>
            </a:br>
            <a:endParaRPr sz="2800" dirty="0">
              <a:latin typeface="Times New Roman"/>
              <a:ea typeface="Times New Roman"/>
              <a:cs typeface="Times New Roman"/>
              <a:sym typeface="Times New Roman"/>
            </a:endParaRPr>
          </a:p>
          <a:p>
            <a:pPr marL="0" lvl="0" indent="0" algn="ctr" rtl="0">
              <a:lnSpc>
                <a:spcPct val="89000"/>
              </a:lnSpc>
              <a:spcBef>
                <a:spcPts val="0"/>
              </a:spcBef>
              <a:spcAft>
                <a:spcPts val="0"/>
              </a:spcAft>
              <a:buClr>
                <a:srgbClr val="101D49"/>
              </a:buClr>
              <a:buSzPts val="2800"/>
              <a:buFont typeface="Times New Roman"/>
              <a:buNone/>
            </a:pPr>
            <a:r>
              <a:rPr lang="en-US" sz="2800" dirty="0">
                <a:latin typeface="Times New Roman"/>
                <a:ea typeface="Times New Roman"/>
                <a:cs typeface="Times New Roman"/>
                <a:sym typeface="Times New Roman"/>
              </a:rPr>
              <a:t>REQUEST FOR PROPOSAL ​​​25-8135</a:t>
            </a:r>
            <a:r>
              <a:rPr lang="en-US" sz="2800" dirty="0">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3</a:t>
            </a:r>
            <a:br>
              <a:rPr lang="en-US" sz="2000" dirty="0">
                <a:latin typeface="Times New Roman"/>
                <a:ea typeface="Times New Roman"/>
                <a:cs typeface="Times New Roman"/>
              </a:rPr>
            </a:br>
            <a:r>
              <a:rPr lang="en-US" sz="2000" dirty="0">
                <a:latin typeface="Times New Roman"/>
                <a:ea typeface="Times New Roman"/>
                <a:cs typeface="Times New Roman"/>
                <a:sym typeface="Times New Roman"/>
              </a:rPr>
              <a:t>ADULT PROTECTIVE SERVICES </a:t>
            </a:r>
            <a:endParaRPr sz="2000" dirty="0">
              <a:latin typeface="Times New Roman"/>
              <a:ea typeface="Times New Roman"/>
              <a:cs typeface="Times New Roman"/>
              <a:sym typeface="Times New Roman"/>
            </a:endParaRPr>
          </a:p>
          <a:p>
            <a:pPr marL="0" lvl="0" indent="0" algn="ctr" rtl="0">
              <a:lnSpc>
                <a:spcPct val="89000"/>
              </a:lnSpc>
              <a:spcBef>
                <a:spcPts val="0"/>
              </a:spcBef>
              <a:spcAft>
                <a:spcPts val="0"/>
              </a:spcAft>
              <a:buClr>
                <a:srgbClr val="101D49"/>
              </a:buClr>
              <a:buSzPts val="2800"/>
              <a:buFont typeface="Times New Roman"/>
              <a:buNone/>
            </a:pPr>
            <a:r>
              <a:rPr lang="en-US" sz="2000" dirty="0">
                <a:latin typeface="Times New Roman"/>
                <a:ea typeface="Times New Roman"/>
                <a:cs typeface="Times New Roman"/>
                <a:sym typeface="Times New Roman"/>
              </a:rPr>
              <a:t>STAFFING &amp; OPERATIONS</a:t>
            </a:r>
            <a:br>
              <a:rPr lang="en-US" sz="2000" dirty="0">
                <a:latin typeface="Times New Roman"/>
                <a:ea typeface="Times New Roman"/>
                <a:cs typeface="Times New Roman"/>
              </a:rPr>
            </a:br>
            <a:br>
              <a:rPr lang="en-US" sz="2000" dirty="0">
                <a:latin typeface="Times New Roman"/>
                <a:ea typeface="Times New Roman"/>
                <a:cs typeface="Times New Roman"/>
              </a:rPr>
            </a:br>
            <a:r>
              <a:rPr lang="en-US" sz="2000" dirty="0">
                <a:latin typeface="Times New Roman"/>
                <a:ea typeface="Times New Roman"/>
                <a:cs typeface="Times New Roman"/>
                <a:sym typeface="Times New Roman"/>
              </a:rPr>
              <a:t>INDIANA DEPARTMENT OF ADMINISTRATION</a:t>
            </a:r>
            <a:br>
              <a:rPr lang="en-US" sz="2000" dirty="0">
                <a:latin typeface="Times New Roman"/>
                <a:ea typeface="Times New Roman"/>
                <a:cs typeface="Times New Roman"/>
              </a:rPr>
            </a:br>
            <a:r>
              <a:rPr lang="en-US" sz="2000" dirty="0">
                <a:latin typeface="Times New Roman"/>
                <a:ea typeface="Times New Roman"/>
                <a:cs typeface="Times New Roman"/>
                <a:sym typeface="Times New Roman"/>
              </a:rPr>
              <a:t>ON BEHALF OF </a:t>
            </a:r>
            <a:br>
              <a:rPr lang="en-US" sz="2000" dirty="0">
                <a:latin typeface="Times New Roman"/>
                <a:ea typeface="Times New Roman"/>
                <a:cs typeface="Times New Roman"/>
              </a:rPr>
            </a:br>
            <a:r>
              <a:rPr lang="en-US" sz="2000" dirty="0">
                <a:latin typeface="Times New Roman"/>
                <a:ea typeface="Times New Roman"/>
                <a:cs typeface="Times New Roman"/>
                <a:sym typeface="Times New Roman"/>
              </a:rPr>
              <a:t>THE FAMILY AND SOCIAL SERVICES ADMINISTRATION (FSSA)</a:t>
            </a:r>
            <a:br>
              <a:rPr lang="en-US" sz="2000" dirty="0">
                <a:latin typeface="Times New Roman"/>
                <a:ea typeface="Times New Roman"/>
                <a:cs typeface="Times New Roman"/>
              </a:rPr>
            </a:br>
            <a:r>
              <a:rPr lang="en-US" sz="2000" dirty="0">
                <a:latin typeface="Times New Roman"/>
                <a:ea typeface="Times New Roman"/>
                <a:cs typeface="Times New Roman"/>
                <a:sym typeface="Times New Roman"/>
              </a:rPr>
              <a:t>DIVISION OF AGING (DA)</a:t>
            </a:r>
            <a:br>
              <a:rPr lang="en-US" sz="2000" dirty="0">
                <a:latin typeface="Times New Roman"/>
                <a:ea typeface="Times New Roman"/>
                <a:cs typeface="Times New Roman"/>
              </a:rPr>
            </a:br>
            <a:br>
              <a:rPr lang="en-US" sz="2000" dirty="0">
                <a:latin typeface="Times New Roman"/>
                <a:ea typeface="Times New Roman"/>
                <a:cs typeface="Times New Roman"/>
              </a:rPr>
            </a:br>
            <a:r>
              <a:rPr lang="en-US" sz="2000" dirty="0">
                <a:latin typeface="Times New Roman"/>
                <a:ea typeface="Times New Roman"/>
                <a:cs typeface="Times New Roman"/>
                <a:sym typeface="Times New Roman"/>
              </a:rPr>
              <a:t>PRE-PROPOSAL CONFERENCE</a:t>
            </a:r>
            <a:br>
              <a:rPr lang="en-US" sz="2000" dirty="0">
                <a:latin typeface="Times New Roman"/>
                <a:ea typeface="Times New Roman"/>
                <a:cs typeface="Times New Roman"/>
              </a:rPr>
            </a:br>
            <a:br>
              <a:rPr lang="en-US" sz="2000" dirty="0">
                <a:latin typeface="Times New Roman"/>
                <a:ea typeface="Times New Roman"/>
                <a:cs typeface="Times New Roman"/>
              </a:rPr>
            </a:br>
            <a:r>
              <a:rPr lang="en-US" sz="2000" dirty="0">
                <a:latin typeface="Times New Roman"/>
                <a:ea typeface="Times New Roman"/>
                <a:cs typeface="Times New Roman"/>
                <a:sym typeface="Times New Roman"/>
              </a:rPr>
              <a:t>OCTOBER 23</a:t>
            </a:r>
            <a:r>
              <a:rPr lang="en-US" sz="2000" dirty="0">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 2024</a:t>
            </a:r>
            <a:br>
              <a:rPr lang="en-US" sz="2000" dirty="0">
                <a:latin typeface="Times New Roman"/>
                <a:ea typeface="Times New Roman"/>
                <a:cs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br>
            <a:br>
              <a:rPr lang="en-US" sz="2000" dirty="0">
                <a:latin typeface="Times New Roman"/>
                <a:ea typeface="Times New Roman"/>
                <a:cs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br>
            <a:r>
              <a:rPr lang="en-US" sz="2000" dirty="0">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TERESA DEATON-REESE</a:t>
            </a:r>
            <a:br>
              <a:rPr lang="en-US" sz="2000" dirty="0">
                <a:latin typeface="Times New Roman"/>
                <a:ea typeface="Times New Roman"/>
                <a:cs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br>
            <a:r>
              <a:rPr lang="en-US" sz="2000" dirty="0">
                <a:latin typeface="Times New Roman"/>
                <a:ea typeface="Times New Roman"/>
                <a:cs typeface="Times New Roman"/>
                <a:sym typeface="Times New Roman"/>
              </a:rPr>
              <a:t>IDOA/PROCUREMENT DIVISION</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g29d8d155607_0_669"/>
          <p:cNvSpPr txBox="1">
            <a:spLocks noGrp="1"/>
          </p:cNvSpPr>
          <p:nvPr>
            <p:ph type="title"/>
          </p:nvPr>
        </p:nvSpPr>
        <p:spPr>
          <a:xfrm>
            <a:off x="1371600" y="870860"/>
            <a:ext cx="96012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400"/>
              <a:buFont typeface="Times New Roman"/>
              <a:buNone/>
            </a:pPr>
            <a:r>
              <a:rPr lang="en-US" sz="4000">
                <a:latin typeface="Times New Roman"/>
                <a:ea typeface="Times New Roman"/>
                <a:cs typeface="Times New Roman"/>
                <a:sym typeface="Times New Roman"/>
              </a:rPr>
              <a:t>Confidential Information</a:t>
            </a:r>
            <a:endParaRPr sz="4000"/>
          </a:p>
        </p:txBody>
      </p:sp>
      <p:sp>
        <p:nvSpPr>
          <p:cNvPr id="163" name="Google Shape;163;g29d8d155607_0_669"/>
          <p:cNvSpPr txBox="1">
            <a:spLocks noGrp="1"/>
          </p:cNvSpPr>
          <p:nvPr>
            <p:ph type="body" idx="1"/>
          </p:nvPr>
        </p:nvSpPr>
        <p:spPr>
          <a:xfrm>
            <a:off x="1371600" y="1913206"/>
            <a:ext cx="9601200" cy="4074000"/>
          </a:xfrm>
          <a:prstGeom prst="rect">
            <a:avLst/>
          </a:prstGeom>
          <a:noFill/>
          <a:ln>
            <a:noFill/>
          </a:ln>
        </p:spPr>
        <p:txBody>
          <a:bodyPr spcFirstLastPara="1" wrap="square" lIns="91425" tIns="45700" rIns="91425" bIns="45700" anchor="t" anchorCtr="0">
            <a:noAutofit/>
          </a:bodyPr>
          <a:lstStyle/>
          <a:p>
            <a:pPr marL="384037" lvl="0" indent="-351970" algn="l" rtl="0">
              <a:lnSpc>
                <a:spcPct val="94000"/>
              </a:lnSpc>
              <a:spcBef>
                <a:spcPts val="0"/>
              </a:spcBef>
              <a:spcAft>
                <a:spcPts val="0"/>
              </a:spcAft>
              <a:buClr>
                <a:srgbClr val="101D49"/>
              </a:buClr>
              <a:buSzPts val="1900"/>
              <a:buChar char="■"/>
            </a:pPr>
            <a:r>
              <a:rPr lang="en-US" sz="1900" b="1">
                <a:solidFill>
                  <a:srgbClr val="101D49"/>
                </a:solidFill>
                <a:latin typeface="Times New Roman"/>
                <a:ea typeface="Times New Roman"/>
                <a:cs typeface="Times New Roman"/>
                <a:sym typeface="Times New Roman"/>
              </a:rPr>
              <a:t>Confidential Information (Section 1.15)</a:t>
            </a:r>
            <a:endParaRPr sz="1900"/>
          </a:p>
          <a:p>
            <a:pPr marL="914377" lvl="1" indent="-375465" algn="l" rtl="0">
              <a:lnSpc>
                <a:spcPct val="94000"/>
              </a:lnSpc>
              <a:spcBef>
                <a:spcPts val="700"/>
              </a:spcBef>
              <a:spcAft>
                <a:spcPts val="0"/>
              </a:spcAft>
              <a:buClr>
                <a:srgbClr val="101D49"/>
              </a:buClr>
              <a:buSzPts val="1900"/>
              <a:buChar char="–"/>
            </a:pPr>
            <a:r>
              <a:rPr lang="en-US" sz="1900" i="0">
                <a:solidFill>
                  <a:srgbClr val="101D49"/>
                </a:solidFill>
                <a:latin typeface="Times New Roman"/>
                <a:ea typeface="Times New Roman"/>
                <a:cs typeface="Times New Roman"/>
                <a:sym typeface="Times New Roman"/>
              </a:rPr>
              <a:t>All materials contained in proposals are subject to the Access to Public Records Act (APRA) and can be accessed by any member of the public after contract award. The responses are deemed to be “public records” unless a specific provision of IC 5-14-3 protects it from disclosure.</a:t>
            </a:r>
            <a:endParaRPr sz="1900"/>
          </a:p>
          <a:p>
            <a:pPr marL="914377" lvl="1" indent="-375465" algn="l" rtl="0">
              <a:lnSpc>
                <a:spcPct val="94000"/>
              </a:lnSpc>
              <a:spcBef>
                <a:spcPts val="700"/>
              </a:spcBef>
              <a:spcAft>
                <a:spcPts val="0"/>
              </a:spcAft>
              <a:buClr>
                <a:srgbClr val="101D49"/>
              </a:buClr>
              <a:buSzPts val="1900"/>
              <a:buChar char="–"/>
            </a:pPr>
            <a:r>
              <a:rPr lang="en-US" sz="1900" i="0">
                <a:solidFill>
                  <a:srgbClr val="101D49"/>
                </a:solidFill>
                <a:latin typeface="Times New Roman"/>
                <a:ea typeface="Times New Roman"/>
                <a:cs typeface="Times New Roman"/>
                <a:sym typeface="Times New Roman"/>
              </a:rPr>
              <a:t>In order to request certain information be kept confidential, Respondents must claim a statutory exception to the APRA in their </a:t>
            </a:r>
            <a:r>
              <a:rPr lang="en-US" sz="1900" b="1" i="0">
                <a:solidFill>
                  <a:srgbClr val="101D49"/>
                </a:solidFill>
                <a:latin typeface="Times New Roman"/>
                <a:ea typeface="Times New Roman"/>
                <a:cs typeface="Times New Roman"/>
                <a:sym typeface="Times New Roman"/>
              </a:rPr>
              <a:t>Attestation Form (Attachment J)</a:t>
            </a:r>
            <a:r>
              <a:rPr lang="en-US" sz="1900" i="0">
                <a:solidFill>
                  <a:srgbClr val="101D49"/>
                </a:solidFill>
                <a:latin typeface="Times New Roman"/>
                <a:ea typeface="Times New Roman"/>
                <a:cs typeface="Times New Roman"/>
                <a:sym typeface="Times New Roman"/>
              </a:rPr>
              <a:t>, including describing which specific provision applies to which specific part of their response. </a:t>
            </a:r>
            <a:endParaRPr sz="1900"/>
          </a:p>
          <a:p>
            <a:pPr marL="914377" lvl="1" indent="-375465" algn="l" rtl="0">
              <a:lnSpc>
                <a:spcPct val="94000"/>
              </a:lnSpc>
              <a:spcBef>
                <a:spcPts val="700"/>
              </a:spcBef>
              <a:spcAft>
                <a:spcPts val="0"/>
              </a:spcAft>
              <a:buClr>
                <a:srgbClr val="101D49"/>
              </a:buClr>
              <a:buSzPts val="1900"/>
              <a:buChar char="–"/>
            </a:pPr>
            <a:r>
              <a:rPr lang="en-US" sz="1900" i="0">
                <a:solidFill>
                  <a:srgbClr val="101D49"/>
                </a:solidFill>
                <a:latin typeface="Times New Roman"/>
                <a:ea typeface="Times New Roman"/>
                <a:cs typeface="Times New Roman"/>
                <a:sym typeface="Times New Roman"/>
              </a:rPr>
              <a:t>Confidential information must also be clearly marked and kept separate from the proposal in the electronic copies. IDOA recommends sending a “public” file that has the confidential information redacted (may be in PDF format) and a “final” file that includes all required information (must be in format provided).</a:t>
            </a:r>
            <a:endParaRPr sz="1900" i="0">
              <a:solidFill>
                <a:srgbClr val="101D49"/>
              </a:solidFill>
              <a:latin typeface="Times New Roman"/>
              <a:ea typeface="Times New Roman"/>
              <a:cs typeface="Times New Roman"/>
              <a:sym typeface="Times New Roman"/>
            </a:endParaRPr>
          </a:p>
          <a:p>
            <a:pPr marL="530339" lvl="1" indent="0" algn="ctr" rtl="0">
              <a:lnSpc>
                <a:spcPct val="94000"/>
              </a:lnSpc>
              <a:spcBef>
                <a:spcPts val="700"/>
              </a:spcBef>
              <a:spcAft>
                <a:spcPts val="0"/>
              </a:spcAft>
              <a:buClr>
                <a:srgbClr val="FF0000"/>
              </a:buClr>
              <a:buSzPts val="2200"/>
              <a:buNone/>
            </a:pPr>
            <a:r>
              <a:rPr lang="en-US" sz="1900" b="1" i="0" u="sng">
                <a:solidFill>
                  <a:srgbClr val="FF0000"/>
                </a:solidFill>
                <a:latin typeface="Times New Roman"/>
                <a:ea typeface="Times New Roman"/>
                <a:cs typeface="Times New Roman"/>
                <a:sym typeface="Times New Roman"/>
              </a:rPr>
              <a:t>DO NOT LABEL YOUR ENTIRE RESPONSE AS CONFIDENTIAL</a:t>
            </a:r>
            <a:endParaRPr sz="19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g29d8d155607_0_289"/>
          <p:cNvSpPr txBox="1">
            <a:spLocks noGrp="1"/>
          </p:cNvSpPr>
          <p:nvPr>
            <p:ph type="title"/>
          </p:nvPr>
        </p:nvSpPr>
        <p:spPr>
          <a:xfrm>
            <a:off x="1371599" y="870860"/>
            <a:ext cx="97788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400"/>
              <a:buFont typeface="Times New Roman"/>
              <a:buNone/>
            </a:pPr>
            <a:r>
              <a:rPr lang="en-US" sz="4000">
                <a:latin typeface="Times New Roman"/>
                <a:ea typeface="Times New Roman"/>
                <a:cs typeface="Times New Roman"/>
                <a:sym typeface="Times New Roman"/>
              </a:rPr>
              <a:t>Proposal Preparation  </a:t>
            </a:r>
            <a:br>
              <a:rPr lang="en-US" sz="4000">
                <a:latin typeface="Times New Roman"/>
                <a:ea typeface="Times New Roman"/>
                <a:cs typeface="Times New Roman"/>
                <a:sym typeface="Times New Roman"/>
              </a:rPr>
            </a:br>
            <a:r>
              <a:rPr lang="en-US" sz="3100">
                <a:latin typeface="Times New Roman"/>
                <a:ea typeface="Times New Roman"/>
                <a:cs typeface="Times New Roman"/>
                <a:sym typeface="Times New Roman"/>
              </a:rPr>
              <a:t>Indiana Economic Impact (IEI) Form (Attachment C)</a:t>
            </a:r>
            <a:endParaRPr sz="3100"/>
          </a:p>
        </p:txBody>
      </p:sp>
      <p:sp>
        <p:nvSpPr>
          <p:cNvPr id="169" name="Google Shape;169;g29d8d155607_0_289"/>
          <p:cNvSpPr txBox="1">
            <a:spLocks noGrp="1"/>
          </p:cNvSpPr>
          <p:nvPr>
            <p:ph type="body" idx="1"/>
          </p:nvPr>
        </p:nvSpPr>
        <p:spPr>
          <a:xfrm>
            <a:off x="1371600" y="2286004"/>
            <a:ext cx="9601200" cy="3701100"/>
          </a:xfrm>
          <a:prstGeom prst="rect">
            <a:avLst/>
          </a:prstGeom>
          <a:noFill/>
          <a:ln>
            <a:noFill/>
          </a:ln>
        </p:spPr>
        <p:txBody>
          <a:bodyPr spcFirstLastPara="1" wrap="square" lIns="91425" tIns="45700" rIns="91425" bIns="45700" anchor="t" anchorCtr="0">
            <a:normAutofit fontScale="92500" lnSpcReduction="10000"/>
          </a:bodyPr>
          <a:lstStyle/>
          <a:p>
            <a:pPr marL="384037" lvl="0" indent="-384037" algn="l" rtl="0">
              <a:lnSpc>
                <a:spcPct val="94000"/>
              </a:lnSpc>
              <a:spcBef>
                <a:spcPts val="0"/>
              </a:spcBef>
              <a:spcAft>
                <a:spcPts val="0"/>
              </a:spcAft>
              <a:buClr>
                <a:srgbClr val="101D49"/>
              </a:buClr>
              <a:buSzPct val="108108"/>
              <a:buChar char="■"/>
            </a:pPr>
            <a:r>
              <a:rPr lang="en-US" sz="2200">
                <a:solidFill>
                  <a:srgbClr val="101D49"/>
                </a:solidFill>
                <a:latin typeface="Times New Roman"/>
                <a:ea typeface="Times New Roman"/>
                <a:cs typeface="Times New Roman"/>
                <a:sym typeface="Times New Roman"/>
              </a:rPr>
              <a:t>Please complete the template provided for the IEI filling out information on tab Attachment C and tab FTE Details </a:t>
            </a:r>
            <a:endParaRPr/>
          </a:p>
          <a:p>
            <a:pPr marL="384037" lvl="0" indent="-384037" algn="l" rtl="0">
              <a:lnSpc>
                <a:spcPct val="94000"/>
              </a:lnSpc>
              <a:spcBef>
                <a:spcPts val="1200"/>
              </a:spcBef>
              <a:spcAft>
                <a:spcPts val="0"/>
              </a:spcAft>
              <a:buClr>
                <a:srgbClr val="101D49"/>
              </a:buClr>
              <a:buSzPct val="108108"/>
              <a:buChar char="■"/>
            </a:pPr>
            <a:r>
              <a:rPr lang="en-US" sz="2200">
                <a:solidFill>
                  <a:srgbClr val="101D49"/>
                </a:solidFill>
                <a:latin typeface="Times New Roman"/>
                <a:ea typeface="Times New Roman"/>
                <a:cs typeface="Times New Roman"/>
                <a:sym typeface="Times New Roman"/>
              </a:rPr>
              <a:t>Form must be signed on tab Attachment C, electronic signatures are acceptable </a:t>
            </a:r>
            <a:endParaRPr/>
          </a:p>
          <a:p>
            <a:pPr marL="384037" lvl="0" indent="-384037" algn="l" rtl="0">
              <a:lnSpc>
                <a:spcPct val="94000"/>
              </a:lnSpc>
              <a:spcBef>
                <a:spcPts val="1200"/>
              </a:spcBef>
              <a:spcAft>
                <a:spcPts val="0"/>
              </a:spcAft>
              <a:buClr>
                <a:srgbClr val="101D49"/>
              </a:buClr>
              <a:buSzPct val="108108"/>
              <a:buChar char="■"/>
            </a:pPr>
            <a:r>
              <a:rPr lang="en-US" sz="2200">
                <a:solidFill>
                  <a:srgbClr val="101D49"/>
                </a:solidFill>
                <a:latin typeface="Times New Roman"/>
                <a:ea typeface="Times New Roman"/>
                <a:cs typeface="Times New Roman"/>
                <a:sym typeface="Times New Roman"/>
              </a:rPr>
              <a:t>Complete only the yellow shaded cells on tab FTE Details </a:t>
            </a:r>
            <a:endParaRPr sz="2200" b="1" i="0">
              <a:solidFill>
                <a:srgbClr val="101D49"/>
              </a:solidFill>
              <a:latin typeface="Times New Roman"/>
              <a:ea typeface="Times New Roman"/>
              <a:cs typeface="Times New Roman"/>
              <a:sym typeface="Times New Roman"/>
            </a:endParaRPr>
          </a:p>
          <a:p>
            <a:pPr marL="914377" lvl="1" indent="-392610" algn="l" rtl="0">
              <a:lnSpc>
                <a:spcPct val="94000"/>
              </a:lnSpc>
              <a:spcBef>
                <a:spcPts val="700"/>
              </a:spcBef>
              <a:spcAft>
                <a:spcPts val="0"/>
              </a:spcAft>
              <a:buClr>
                <a:srgbClr val="101D49"/>
              </a:buClr>
              <a:buSzPct val="108108"/>
              <a:buFont typeface="Noto Sans Symbols"/>
              <a:buChar char="❑"/>
            </a:pPr>
            <a:r>
              <a:rPr lang="en-US" sz="1800" i="0">
                <a:solidFill>
                  <a:srgbClr val="101D49"/>
                </a:solidFill>
                <a:latin typeface="Times New Roman"/>
                <a:ea typeface="Times New Roman"/>
                <a:cs typeface="Times New Roman"/>
                <a:sym typeface="Times New Roman"/>
              </a:rPr>
              <a:t>Definitions of FTE (Full-Time Equivalent)</a:t>
            </a:r>
            <a:endParaRPr/>
          </a:p>
          <a:p>
            <a:pPr marL="0" lvl="0" indent="0" algn="l" rtl="0">
              <a:lnSpc>
                <a:spcPct val="94000"/>
              </a:lnSpc>
              <a:spcBef>
                <a:spcPts val="1200"/>
              </a:spcBef>
              <a:spcAft>
                <a:spcPts val="0"/>
              </a:spcAft>
              <a:buClr>
                <a:srgbClr val="101D49"/>
              </a:buClr>
              <a:buSzPct val="108108"/>
              <a:buNone/>
            </a:pPr>
            <a:r>
              <a:rPr lang="en-US" sz="1700">
                <a:solidFill>
                  <a:srgbClr val="101D49"/>
                </a:solidFill>
                <a:latin typeface="Times New Roman"/>
                <a:ea typeface="Times New Roman"/>
                <a:cs typeface="Times New Roman"/>
                <a:sym typeface="Times New Roman"/>
              </a:rPr>
              <a:t>Examples:</a:t>
            </a:r>
            <a:endParaRPr/>
          </a:p>
          <a:p>
            <a:pPr marL="0" lvl="0" indent="0" algn="l" rtl="0">
              <a:lnSpc>
                <a:spcPct val="94000"/>
              </a:lnSpc>
              <a:spcBef>
                <a:spcPts val="1200"/>
              </a:spcBef>
              <a:spcAft>
                <a:spcPts val="0"/>
              </a:spcAft>
              <a:buClr>
                <a:srgbClr val="101D49"/>
              </a:buClr>
              <a:buSzPct val="108108"/>
              <a:buNone/>
            </a:pPr>
            <a:r>
              <a:rPr lang="en-US" sz="1700">
                <a:solidFill>
                  <a:srgbClr val="101D49"/>
                </a:solidFill>
                <a:latin typeface="Times New Roman"/>
                <a:ea typeface="Times New Roman"/>
                <a:cs typeface="Times New Roman"/>
                <a:sym typeface="Times New Roman"/>
              </a:rPr>
              <a:t>5 employees x 24 months (24 months working solely on this project) x 1 (time spent solely on this project) = 120 months / 24 months (length of contract) = 5 FTEs  </a:t>
            </a:r>
            <a:endParaRPr/>
          </a:p>
          <a:p>
            <a:pPr marL="0" lvl="0" indent="0" algn="l" rtl="0">
              <a:lnSpc>
                <a:spcPct val="94000"/>
              </a:lnSpc>
              <a:spcBef>
                <a:spcPts val="1200"/>
              </a:spcBef>
              <a:spcAft>
                <a:spcPts val="0"/>
              </a:spcAft>
              <a:buClr>
                <a:srgbClr val="101D49"/>
              </a:buClr>
              <a:buSzPct val="108108"/>
              <a:buNone/>
            </a:pPr>
            <a:r>
              <a:rPr lang="en-US" sz="1700">
                <a:solidFill>
                  <a:srgbClr val="101D49"/>
                </a:solidFill>
                <a:latin typeface="Times New Roman"/>
                <a:ea typeface="Times New Roman"/>
                <a:cs typeface="Times New Roman"/>
                <a:sym typeface="Times New Roman"/>
              </a:rPr>
              <a:t>3 employees x 24 months x .5 (splitting time equally between 2 projects) = 36 months / 24 months = 1.5 FTEs</a:t>
            </a:r>
            <a:endParaRPr/>
          </a:p>
          <a:p>
            <a:pPr marL="0" lvl="0" indent="0" algn="l" rtl="0">
              <a:lnSpc>
                <a:spcPct val="94000"/>
              </a:lnSpc>
              <a:spcBef>
                <a:spcPts val="1200"/>
              </a:spcBef>
              <a:spcAft>
                <a:spcPts val="0"/>
              </a:spcAft>
              <a:buClr>
                <a:srgbClr val="101D49"/>
              </a:buClr>
              <a:buSzPct val="108108"/>
              <a:buNone/>
            </a:pPr>
            <a:r>
              <a:rPr lang="en-US" sz="1700">
                <a:solidFill>
                  <a:srgbClr val="101D49"/>
                </a:solidFill>
                <a:latin typeface="Times New Roman"/>
                <a:ea typeface="Times New Roman"/>
                <a:cs typeface="Times New Roman"/>
                <a:sym typeface="Times New Roman"/>
              </a:rPr>
              <a:t>2 employees x 6 months (6 months dedicated solely to this project) x 1 (time spent solely on this project) = 12 months / 24 months = .5 FTEs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g29d8d155607_0_479"/>
          <p:cNvSpPr txBox="1">
            <a:spLocks noGrp="1"/>
          </p:cNvSpPr>
          <p:nvPr>
            <p:ph type="title"/>
          </p:nvPr>
        </p:nvSpPr>
        <p:spPr>
          <a:xfrm>
            <a:off x="1371600" y="870860"/>
            <a:ext cx="96012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400"/>
              <a:buFont typeface="Times New Roman"/>
              <a:buNone/>
            </a:pPr>
            <a:r>
              <a:rPr lang="en-US" sz="4000">
                <a:latin typeface="Times New Roman"/>
                <a:ea typeface="Times New Roman"/>
                <a:cs typeface="Times New Roman"/>
                <a:sym typeface="Times New Roman"/>
              </a:rPr>
              <a:t>Proposal Preparation  </a:t>
            </a:r>
            <a:br>
              <a:rPr lang="en-US" sz="3200">
                <a:latin typeface="Times New Roman"/>
                <a:ea typeface="Times New Roman"/>
                <a:cs typeface="Times New Roman"/>
                <a:sym typeface="Times New Roman"/>
              </a:rPr>
            </a:br>
            <a:r>
              <a:rPr lang="en-US" sz="3200">
                <a:latin typeface="Times New Roman"/>
                <a:ea typeface="Times New Roman"/>
                <a:cs typeface="Times New Roman"/>
                <a:sym typeface="Times New Roman"/>
              </a:rPr>
              <a:t>Business Proposal (Attachment E)</a:t>
            </a:r>
            <a:endParaRPr sz="4600"/>
          </a:p>
        </p:txBody>
      </p:sp>
      <p:sp>
        <p:nvSpPr>
          <p:cNvPr id="175" name="Google Shape;175;g29d8d155607_0_479"/>
          <p:cNvSpPr txBox="1">
            <a:spLocks noGrp="1"/>
          </p:cNvSpPr>
          <p:nvPr>
            <p:ph type="body" idx="1"/>
          </p:nvPr>
        </p:nvSpPr>
        <p:spPr>
          <a:xfrm>
            <a:off x="1096028" y="2160740"/>
            <a:ext cx="9601200" cy="4127326"/>
          </a:xfrm>
          <a:prstGeom prst="rect">
            <a:avLst/>
          </a:prstGeom>
          <a:noFill/>
          <a:ln>
            <a:noFill/>
          </a:ln>
        </p:spPr>
        <p:txBody>
          <a:bodyPr spcFirstLastPara="1" wrap="square" lIns="91425" tIns="45700" rIns="91425" bIns="45700" anchor="t" anchorCtr="0">
            <a:normAutofit fontScale="55000" lnSpcReduction="20000"/>
          </a:bodyPr>
          <a:lstStyle/>
          <a:p>
            <a:pPr marL="384037" lvl="0" indent="-375181" algn="l" rtl="0">
              <a:lnSpc>
                <a:spcPct val="80000"/>
              </a:lnSpc>
              <a:spcBef>
                <a:spcPts val="0"/>
              </a:spcBef>
              <a:spcAft>
                <a:spcPts val="0"/>
              </a:spcAft>
              <a:buClr>
                <a:srgbClr val="101D49"/>
              </a:buClr>
              <a:buSzPct val="100000"/>
              <a:buChar char="■"/>
            </a:pPr>
            <a:r>
              <a:rPr lang="en-US" sz="3381" b="1">
                <a:solidFill>
                  <a:srgbClr val="101D49"/>
                </a:solidFill>
                <a:latin typeface="Times New Roman"/>
                <a:ea typeface="Times New Roman"/>
                <a:cs typeface="Times New Roman"/>
                <a:sym typeface="Times New Roman"/>
              </a:rPr>
              <a:t>Company Financial Information (Section 2.3.4)</a:t>
            </a:r>
            <a:endParaRPr sz="2181"/>
          </a:p>
          <a:p>
            <a:pPr marL="914377" lvl="1" indent="-378039" algn="l" rtl="0">
              <a:lnSpc>
                <a:spcPct val="94000"/>
              </a:lnSpc>
              <a:spcBef>
                <a:spcPts val="800"/>
              </a:spcBef>
              <a:spcAft>
                <a:spcPts val="0"/>
              </a:spcAft>
              <a:buClr>
                <a:srgbClr val="101D49"/>
              </a:buClr>
              <a:buSzPct val="100000"/>
              <a:buChar char="–"/>
            </a:pPr>
            <a:r>
              <a:rPr lang="en-US" sz="2781" i="0">
                <a:solidFill>
                  <a:srgbClr val="101D49"/>
                </a:solidFill>
                <a:latin typeface="Times New Roman"/>
                <a:ea typeface="Times New Roman"/>
                <a:cs typeface="Times New Roman"/>
                <a:sym typeface="Times New Roman"/>
              </a:rPr>
              <a:t>Respondents must provide documents to demonstrate financial stability including, for example, the most recent Dun &amp; Bradstreet Business Report (preferred) or audited financial statements for the two (2) most recently completed fiscal years. If neither of these can be provided, Respondents must explain why and include an income statement and balance sheet for each of the two (2) most recently completed fiscal years. </a:t>
            </a:r>
            <a:endParaRPr sz="2181"/>
          </a:p>
          <a:p>
            <a:pPr marL="914377" lvl="1" indent="-378039" algn="l" rtl="0">
              <a:lnSpc>
                <a:spcPct val="94000"/>
              </a:lnSpc>
              <a:spcBef>
                <a:spcPts val="800"/>
              </a:spcBef>
              <a:spcAft>
                <a:spcPts val="0"/>
              </a:spcAft>
              <a:buClr>
                <a:srgbClr val="101D49"/>
              </a:buClr>
              <a:buSzPct val="100000"/>
              <a:buChar char="–"/>
            </a:pPr>
            <a:r>
              <a:rPr lang="en-US" sz="2781" i="0">
                <a:solidFill>
                  <a:srgbClr val="101D49"/>
                </a:solidFill>
                <a:latin typeface="Times New Roman"/>
                <a:ea typeface="Times New Roman"/>
                <a:cs typeface="Times New Roman"/>
                <a:sym typeface="Times New Roman"/>
              </a:rPr>
              <a:t>If the documents provided by the Respondent are from a parent or holding company, Respondents must explain the business relationship between the entities and demonstrate the financial stability of the entity which is directly responding to this RFP. </a:t>
            </a:r>
            <a:endParaRPr sz="2181"/>
          </a:p>
          <a:p>
            <a:pPr marL="384037" lvl="0" indent="-375181" algn="l" rtl="0">
              <a:lnSpc>
                <a:spcPct val="80000"/>
              </a:lnSpc>
              <a:spcBef>
                <a:spcPts val="1600"/>
              </a:spcBef>
              <a:spcAft>
                <a:spcPts val="0"/>
              </a:spcAft>
              <a:buClr>
                <a:srgbClr val="101D49"/>
              </a:buClr>
              <a:buSzPct val="100000"/>
              <a:buChar char="■"/>
            </a:pPr>
            <a:r>
              <a:rPr lang="en-US" sz="3381" b="1">
                <a:solidFill>
                  <a:srgbClr val="101D49"/>
                </a:solidFill>
                <a:latin typeface="Times New Roman"/>
                <a:ea typeface="Times New Roman"/>
                <a:cs typeface="Times New Roman"/>
                <a:sym typeface="Times New Roman"/>
              </a:rPr>
              <a:t>Contract Terms/Clauses (Section 2.3.6)</a:t>
            </a:r>
            <a:endParaRPr sz="2181"/>
          </a:p>
          <a:p>
            <a:pPr marL="914377" lvl="1" indent="-378039" algn="l" rtl="0">
              <a:lnSpc>
                <a:spcPct val="94000"/>
              </a:lnSpc>
              <a:spcBef>
                <a:spcPts val="800"/>
              </a:spcBef>
              <a:spcAft>
                <a:spcPts val="0"/>
              </a:spcAft>
              <a:buClr>
                <a:srgbClr val="101D49"/>
              </a:buClr>
              <a:buSzPct val="100000"/>
              <a:buChar char="–"/>
            </a:pPr>
            <a:r>
              <a:rPr lang="en-US" sz="2781" i="0">
                <a:solidFill>
                  <a:srgbClr val="101D49"/>
                </a:solidFill>
                <a:latin typeface="Times New Roman"/>
                <a:ea typeface="Times New Roman"/>
                <a:cs typeface="Times New Roman"/>
                <a:sym typeface="Times New Roman"/>
              </a:rPr>
              <a:t>Respondents should review the sample State contract provided in Attachment B. Respondents should note exceptions to State non-mandatory clauses in Attachment E - Business Proposal. </a:t>
            </a:r>
            <a:r>
              <a:rPr lang="en-US" sz="2781" i="0" u="sng">
                <a:solidFill>
                  <a:srgbClr val="101D49"/>
                </a:solidFill>
                <a:latin typeface="Times New Roman"/>
                <a:ea typeface="Times New Roman"/>
                <a:cs typeface="Times New Roman"/>
                <a:sym typeface="Times New Roman"/>
              </a:rPr>
              <a:t>Mandatory clauses (as applicable to the relevant Sample Contract) are non-negotiable.</a:t>
            </a:r>
            <a:endParaRPr sz="2181"/>
          </a:p>
          <a:p>
            <a:pPr marL="384037" lvl="0" indent="-375181" algn="l" rtl="0">
              <a:lnSpc>
                <a:spcPct val="94000"/>
              </a:lnSpc>
              <a:spcBef>
                <a:spcPts val="800"/>
              </a:spcBef>
              <a:spcAft>
                <a:spcPts val="0"/>
              </a:spcAft>
              <a:buClr>
                <a:srgbClr val="101D49"/>
              </a:buClr>
              <a:buSzPct val="100000"/>
              <a:buChar char="■"/>
            </a:pPr>
            <a:r>
              <a:rPr lang="en-US" sz="3381" b="1">
                <a:solidFill>
                  <a:srgbClr val="101D49"/>
                </a:solidFill>
                <a:latin typeface="Times New Roman"/>
                <a:ea typeface="Times New Roman"/>
                <a:cs typeface="Times New Roman"/>
                <a:sym typeface="Times New Roman"/>
              </a:rPr>
              <a:t>References (Section 2.3.7)</a:t>
            </a:r>
            <a:endParaRPr sz="2181"/>
          </a:p>
          <a:p>
            <a:pPr marL="914377" lvl="1" indent="-378039" algn="l" rtl="0">
              <a:lnSpc>
                <a:spcPct val="94000"/>
              </a:lnSpc>
              <a:spcBef>
                <a:spcPts val="800"/>
              </a:spcBef>
              <a:spcAft>
                <a:spcPts val="0"/>
              </a:spcAft>
              <a:buClr>
                <a:srgbClr val="101D49"/>
              </a:buClr>
              <a:buSzPct val="100000"/>
              <a:buChar char="–"/>
            </a:pPr>
            <a:r>
              <a:rPr lang="en-US" sz="2781" i="0">
                <a:solidFill>
                  <a:srgbClr val="101D49"/>
                </a:solidFill>
                <a:latin typeface="Times New Roman"/>
                <a:ea typeface="Times New Roman"/>
                <a:cs typeface="Times New Roman"/>
                <a:sym typeface="Times New Roman"/>
              </a:rPr>
              <a:t>Respondents must have at least three (3) references for whom the Respondent has provided products and/or services that are the same or similar to those products and/or services requested in this RFP. Respondents must ask each reference to complete Attachment H - Reference Check Form and email it directly to IDOA </a:t>
            </a:r>
            <a:r>
              <a:rPr lang="en-US" sz="2781" i="0">
                <a:latin typeface="Times New Roman"/>
                <a:ea typeface="Times New Roman"/>
                <a:cs typeface="Times New Roman"/>
                <a:sym typeface="Times New Roman"/>
              </a:rPr>
              <a:t>(</a:t>
            </a:r>
            <a:r>
              <a:rPr lang="en-US" sz="2781" i="0" u="sng">
                <a:solidFill>
                  <a:srgbClr val="0000FF"/>
                </a:solidFill>
                <a:latin typeface="Times New Roman"/>
                <a:ea typeface="Times New Roman"/>
                <a:cs typeface="Times New Roman"/>
                <a:sym typeface="Times New Roman"/>
                <a:hlinkClick r:id="rId3">
                  <a:extLst>
                    <a:ext uri="{A12FA001-AC4F-418D-AE19-62706E023703}">
                      <ahyp:hlinkClr xmlns:ahyp="http://schemas.microsoft.com/office/drawing/2018/hyperlinkcolor" val="tx"/>
                    </a:ext>
                  </a:extLst>
                </a:hlinkClick>
              </a:rPr>
              <a:t>idoareferences@idoa.in.gov</a:t>
            </a:r>
            <a:r>
              <a:rPr lang="en-US" sz="2781" i="0">
                <a:latin typeface="Times New Roman"/>
                <a:ea typeface="Times New Roman"/>
                <a:cs typeface="Times New Roman"/>
                <a:sym typeface="Times New Roman"/>
              </a:rPr>
              <a:t>) </a:t>
            </a:r>
            <a:r>
              <a:rPr lang="en-US" sz="2781" i="0" u="sng">
                <a:solidFill>
                  <a:srgbClr val="101D49"/>
                </a:solidFill>
                <a:latin typeface="Times New Roman"/>
                <a:ea typeface="Times New Roman"/>
                <a:cs typeface="Times New Roman"/>
                <a:sym typeface="Times New Roman"/>
              </a:rPr>
              <a:t>by 3:00</a:t>
            </a:r>
            <a:r>
              <a:rPr lang="en-US" sz="2781" i="0" u="sng">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6"/>
                  </a:ext>
                </a:extLst>
              </a:rPr>
              <a:t> PM EST December 9, 2024.</a:t>
            </a:r>
            <a:endParaRPr sz="2181" u="sng"/>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g29d8d155607_0_574"/>
          <p:cNvSpPr txBox="1">
            <a:spLocks noGrp="1"/>
          </p:cNvSpPr>
          <p:nvPr>
            <p:ph type="title"/>
          </p:nvPr>
        </p:nvSpPr>
        <p:spPr>
          <a:xfrm>
            <a:off x="1371600" y="870860"/>
            <a:ext cx="96012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400"/>
              <a:buFont typeface="Times New Roman"/>
              <a:buNone/>
            </a:pPr>
            <a:r>
              <a:rPr lang="en-US" sz="4000">
                <a:latin typeface="Times New Roman"/>
                <a:ea typeface="Times New Roman"/>
                <a:cs typeface="Times New Roman"/>
                <a:sym typeface="Times New Roman"/>
              </a:rPr>
              <a:t>Proposal Preparation</a:t>
            </a:r>
            <a:r>
              <a:rPr lang="en-US" sz="3400">
                <a:latin typeface="Times New Roman"/>
                <a:ea typeface="Times New Roman"/>
                <a:cs typeface="Times New Roman"/>
                <a:sym typeface="Times New Roman"/>
              </a:rPr>
              <a:t>  </a:t>
            </a:r>
            <a:br>
              <a:rPr lang="en-US" sz="3200">
                <a:latin typeface="Times New Roman"/>
                <a:ea typeface="Times New Roman"/>
                <a:cs typeface="Times New Roman"/>
                <a:sym typeface="Times New Roman"/>
              </a:rPr>
            </a:br>
            <a:r>
              <a:rPr lang="en-US" sz="3200">
                <a:latin typeface="Times New Roman"/>
                <a:ea typeface="Times New Roman"/>
                <a:cs typeface="Times New Roman"/>
                <a:sym typeface="Times New Roman"/>
              </a:rPr>
              <a:t>Technical Proposal (Attachment F)</a:t>
            </a:r>
            <a:endParaRPr sz="4600"/>
          </a:p>
        </p:txBody>
      </p:sp>
      <p:sp>
        <p:nvSpPr>
          <p:cNvPr id="181" name="Google Shape;181;g29d8d155607_0_574"/>
          <p:cNvSpPr txBox="1">
            <a:spLocks noGrp="1"/>
          </p:cNvSpPr>
          <p:nvPr>
            <p:ph type="body" idx="1"/>
          </p:nvPr>
        </p:nvSpPr>
        <p:spPr>
          <a:xfrm>
            <a:off x="1371600" y="2286000"/>
            <a:ext cx="9601200" cy="3967200"/>
          </a:xfrm>
          <a:prstGeom prst="rect">
            <a:avLst/>
          </a:prstGeom>
          <a:noFill/>
          <a:ln>
            <a:noFill/>
          </a:ln>
        </p:spPr>
        <p:txBody>
          <a:bodyPr spcFirstLastPara="1" wrap="square" lIns="91425" tIns="45700" rIns="91425" bIns="45700" anchor="t" anchorCtr="0">
            <a:normAutofit fontScale="92500" lnSpcReduction="10000"/>
          </a:bodyPr>
          <a:lstStyle/>
          <a:p>
            <a:pPr marL="384037" lvl="0" indent="-384037" algn="l" rtl="0">
              <a:lnSpc>
                <a:spcPct val="94000"/>
              </a:lnSpc>
              <a:spcBef>
                <a:spcPts val="0"/>
              </a:spcBef>
              <a:spcAft>
                <a:spcPts val="0"/>
              </a:spcAft>
              <a:buClr>
                <a:srgbClr val="101D49"/>
              </a:buClr>
              <a:buSzPct val="108108"/>
              <a:buChar char="■"/>
            </a:pPr>
            <a:r>
              <a:rPr lang="en-US" b="1">
                <a:solidFill>
                  <a:srgbClr val="101D49"/>
                </a:solidFill>
                <a:latin typeface="Times New Roman"/>
                <a:ea typeface="Times New Roman"/>
                <a:cs typeface="Times New Roman"/>
                <a:sym typeface="Times New Roman"/>
              </a:rPr>
              <a:t>The Technical Proposal must be divided into the sections as described in Attachment F</a:t>
            </a:r>
            <a:endParaRPr/>
          </a:p>
          <a:p>
            <a:pPr marL="384037" lvl="0" indent="-257037" algn="l" rtl="0">
              <a:lnSpc>
                <a:spcPct val="94000"/>
              </a:lnSpc>
              <a:spcBef>
                <a:spcPts val="0"/>
              </a:spcBef>
              <a:spcAft>
                <a:spcPts val="0"/>
              </a:spcAft>
              <a:buClr>
                <a:srgbClr val="101D49"/>
              </a:buClr>
              <a:buSzPct val="108108"/>
              <a:buNone/>
            </a:pPr>
            <a:endParaRPr>
              <a:solidFill>
                <a:srgbClr val="101D49"/>
              </a:solidFill>
              <a:latin typeface="Times New Roman"/>
              <a:ea typeface="Times New Roman"/>
              <a:cs typeface="Times New Roman"/>
              <a:sym typeface="Times New Roman"/>
            </a:endParaRPr>
          </a:p>
          <a:p>
            <a:pPr marL="384037" lvl="0" indent="-384037" algn="l" rtl="0">
              <a:lnSpc>
                <a:spcPct val="94000"/>
              </a:lnSpc>
              <a:spcBef>
                <a:spcPts val="0"/>
              </a:spcBef>
              <a:spcAft>
                <a:spcPts val="0"/>
              </a:spcAft>
              <a:buClr>
                <a:srgbClr val="101D49"/>
              </a:buClr>
              <a:buSzPct val="108108"/>
              <a:buChar char="■"/>
            </a:pPr>
            <a:r>
              <a:rPr lang="en-US">
                <a:solidFill>
                  <a:srgbClr val="101D49"/>
                </a:solidFill>
                <a:latin typeface="Times New Roman"/>
                <a:ea typeface="Times New Roman"/>
                <a:cs typeface="Times New Roman"/>
                <a:sym typeface="Times New Roman"/>
              </a:rPr>
              <a:t>Respondents should use Attachment F to complete their Technical Proposal. Requirements in the Scope of Work (SOW) should be reviewed carefully as they should inform answers to the questions in Attachment F. Use the yellow shaded fields to answer the questions in Attachment F.</a:t>
            </a:r>
            <a:endParaRPr/>
          </a:p>
          <a:p>
            <a:pPr marL="914377" lvl="1" indent="-384037" algn="l" rtl="0">
              <a:lnSpc>
                <a:spcPct val="94000"/>
              </a:lnSpc>
              <a:spcBef>
                <a:spcPts val="700"/>
              </a:spcBef>
              <a:spcAft>
                <a:spcPts val="0"/>
              </a:spcAft>
              <a:buClr>
                <a:srgbClr val="002060"/>
              </a:buClr>
              <a:buSzPct val="108108"/>
              <a:buChar char="–"/>
            </a:pPr>
            <a:r>
              <a:rPr lang="en-US" i="0">
                <a:solidFill>
                  <a:srgbClr val="002060"/>
                </a:solidFill>
                <a:latin typeface="Times New Roman"/>
                <a:ea typeface="Times New Roman"/>
                <a:cs typeface="Times New Roman"/>
                <a:sym typeface="Times New Roman"/>
              </a:rPr>
              <a:t>Respondents shall describe relevant experience and explain how they propose to perform the work.</a:t>
            </a:r>
            <a:endParaRPr/>
          </a:p>
          <a:p>
            <a:pPr marL="914377" lvl="1" indent="-384037" algn="l" rtl="0">
              <a:lnSpc>
                <a:spcPct val="94000"/>
              </a:lnSpc>
              <a:spcBef>
                <a:spcPts val="700"/>
              </a:spcBef>
              <a:spcAft>
                <a:spcPts val="0"/>
              </a:spcAft>
              <a:buClr>
                <a:srgbClr val="002060"/>
              </a:buClr>
              <a:buSzPct val="108108"/>
              <a:buChar char="–"/>
            </a:pPr>
            <a:r>
              <a:rPr lang="en-US" i="0">
                <a:solidFill>
                  <a:srgbClr val="002060"/>
                </a:solidFill>
                <a:latin typeface="Times New Roman"/>
                <a:ea typeface="Times New Roman"/>
                <a:cs typeface="Times New Roman"/>
                <a:sym typeface="Times New Roman"/>
              </a:rPr>
              <a:t>Insert text in the provided yellow fields. Yellow </a:t>
            </a:r>
            <a:r>
              <a:rPr lang="en-US" i="0">
                <a:solidFill>
                  <a:srgbClr val="101D49"/>
                </a:solidFill>
                <a:latin typeface="Times New Roman"/>
                <a:ea typeface="Times New Roman"/>
                <a:cs typeface="Times New Roman"/>
                <a:sym typeface="Times New Roman"/>
              </a:rPr>
              <a:t>fields will expand to accommodate content. </a:t>
            </a:r>
            <a:endParaRPr/>
          </a:p>
          <a:p>
            <a:pPr marL="914377" lvl="1" indent="-384037" algn="l" rtl="0">
              <a:lnSpc>
                <a:spcPct val="94000"/>
              </a:lnSpc>
              <a:spcBef>
                <a:spcPts val="700"/>
              </a:spcBef>
              <a:spcAft>
                <a:spcPts val="0"/>
              </a:spcAft>
              <a:buClr>
                <a:srgbClr val="101D49"/>
              </a:buClr>
              <a:buSzPct val="108108"/>
              <a:buChar char="–"/>
            </a:pPr>
            <a:r>
              <a:rPr lang="en-US" i="0">
                <a:solidFill>
                  <a:srgbClr val="101D49"/>
                </a:solidFill>
                <a:latin typeface="Times New Roman"/>
                <a:ea typeface="Times New Roman"/>
                <a:cs typeface="Times New Roman"/>
                <a:sym typeface="Times New Roman"/>
              </a:rPr>
              <a:t>Make every attempt to preserve the original format of Attachment F.</a:t>
            </a:r>
            <a:endParaRPr/>
          </a:p>
          <a:p>
            <a:pPr marL="384037" lvl="0" indent="-384037" algn="l" rtl="0">
              <a:lnSpc>
                <a:spcPct val="94000"/>
              </a:lnSpc>
              <a:spcBef>
                <a:spcPts val="1200"/>
              </a:spcBef>
              <a:spcAft>
                <a:spcPts val="0"/>
              </a:spcAft>
              <a:buClr>
                <a:srgbClr val="101D49"/>
              </a:buClr>
              <a:buSzPct val="108108"/>
              <a:buChar char="■"/>
            </a:pPr>
            <a:r>
              <a:rPr lang="en-US">
                <a:solidFill>
                  <a:srgbClr val="101D49"/>
                </a:solidFill>
                <a:latin typeface="Times New Roman"/>
                <a:ea typeface="Times New Roman"/>
                <a:cs typeface="Times New Roman"/>
                <a:sym typeface="Times New Roman"/>
              </a:rPr>
              <a:t>Where appropriate, supporting documentation (e.g. diagrams, certificates, graphics, or other exhibits) may be submitted as an attachment and </a:t>
            </a:r>
            <a:r>
              <a:rPr lang="en-US" u="sng">
                <a:solidFill>
                  <a:srgbClr val="101D49"/>
                </a:solidFill>
                <a:latin typeface="Times New Roman"/>
                <a:ea typeface="Times New Roman"/>
                <a:cs typeface="Times New Roman"/>
                <a:sym typeface="Times New Roman"/>
              </a:rPr>
              <a:t>referenced</a:t>
            </a:r>
            <a:r>
              <a:rPr lang="en-US">
                <a:solidFill>
                  <a:srgbClr val="101D49"/>
                </a:solidFill>
                <a:latin typeface="Times New Roman"/>
                <a:ea typeface="Times New Roman"/>
                <a:cs typeface="Times New Roman"/>
                <a:sym typeface="Times New Roman"/>
              </a:rPr>
              <a:t> within the relevant answer field.</a:t>
            </a:r>
            <a:endParaRPr/>
          </a:p>
          <a:p>
            <a:pPr marL="384037" lvl="0" indent="-257037" algn="l" rtl="0">
              <a:lnSpc>
                <a:spcPct val="94000"/>
              </a:lnSpc>
              <a:spcBef>
                <a:spcPts val="1200"/>
              </a:spcBef>
              <a:spcAft>
                <a:spcPts val="0"/>
              </a:spcAft>
              <a:buClr>
                <a:schemeClr val="dk2"/>
              </a:buClr>
              <a:buSzPct val="108108"/>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g29d8d155607_0_384"/>
          <p:cNvSpPr txBox="1">
            <a:spLocks noGrp="1"/>
          </p:cNvSpPr>
          <p:nvPr>
            <p:ph type="title"/>
          </p:nvPr>
        </p:nvSpPr>
        <p:spPr>
          <a:xfrm>
            <a:off x="1371600" y="870860"/>
            <a:ext cx="96012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400"/>
              <a:buFont typeface="Times New Roman"/>
              <a:buNone/>
            </a:pPr>
            <a:r>
              <a:rPr lang="en-US" sz="4000">
                <a:latin typeface="Times New Roman"/>
                <a:ea typeface="Times New Roman"/>
                <a:cs typeface="Times New Roman"/>
                <a:sym typeface="Times New Roman"/>
              </a:rPr>
              <a:t>Proposal Preparation </a:t>
            </a:r>
            <a:br>
              <a:rPr lang="en-US" sz="4000">
                <a:latin typeface="Times New Roman"/>
                <a:ea typeface="Times New Roman"/>
                <a:cs typeface="Times New Roman"/>
                <a:sym typeface="Times New Roman"/>
              </a:rPr>
            </a:br>
            <a:r>
              <a:rPr lang="en-US" sz="3200">
                <a:latin typeface="Times New Roman"/>
                <a:ea typeface="Times New Roman"/>
                <a:cs typeface="Times New Roman"/>
                <a:sym typeface="Times New Roman"/>
              </a:rPr>
              <a:t>Cost Proposal (Attachment D)</a:t>
            </a:r>
            <a:endParaRPr sz="3200"/>
          </a:p>
        </p:txBody>
      </p:sp>
      <p:sp>
        <p:nvSpPr>
          <p:cNvPr id="187" name="Google Shape;187;g29d8d155607_0_384"/>
          <p:cNvSpPr txBox="1">
            <a:spLocks noGrp="1"/>
          </p:cNvSpPr>
          <p:nvPr>
            <p:ph type="body" idx="1"/>
          </p:nvPr>
        </p:nvSpPr>
        <p:spPr>
          <a:xfrm>
            <a:off x="1371600" y="2286000"/>
            <a:ext cx="9601200" cy="3580200"/>
          </a:xfrm>
          <a:prstGeom prst="rect">
            <a:avLst/>
          </a:prstGeom>
          <a:noFill/>
          <a:ln>
            <a:noFill/>
          </a:ln>
        </p:spPr>
        <p:txBody>
          <a:bodyPr spcFirstLastPara="1" wrap="square" lIns="91425" tIns="45700" rIns="91425" bIns="45700" anchor="t" anchorCtr="0">
            <a:normAutofit/>
          </a:bodyPr>
          <a:lstStyle/>
          <a:p>
            <a:pPr marL="384037" lvl="0" indent="-384037" algn="l" rtl="0">
              <a:lnSpc>
                <a:spcPct val="94000"/>
              </a:lnSpc>
              <a:spcBef>
                <a:spcPts val="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Please complete the template provided for the Cost Proposal by populating ONLY the yellow shaded cells.</a:t>
            </a:r>
            <a:endParaRPr/>
          </a:p>
          <a:p>
            <a:pPr marL="384037" lvl="0" indent="-384037" algn="l" rtl="0">
              <a:lnSpc>
                <a:spcPct val="94000"/>
              </a:lnSpc>
              <a:spcBef>
                <a:spcPts val="1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Attachment D</a:t>
            </a:r>
            <a:r>
              <a:rPr lang="en-US" b="1">
                <a:solidFill>
                  <a:srgbClr val="101D49"/>
                </a:solidFill>
                <a:latin typeface="Times New Roman"/>
                <a:ea typeface="Times New Roman"/>
                <a:cs typeface="Times New Roman"/>
                <a:sym typeface="Times New Roman"/>
              </a:rPr>
              <a:t> </a:t>
            </a:r>
            <a:r>
              <a:rPr lang="en-US">
                <a:solidFill>
                  <a:srgbClr val="101D49"/>
                </a:solidFill>
                <a:latin typeface="Times New Roman"/>
                <a:ea typeface="Times New Roman"/>
                <a:cs typeface="Times New Roman"/>
                <a:sym typeface="Times New Roman"/>
              </a:rPr>
              <a:t>(Cost Proposal) must be returned in the original </a:t>
            </a:r>
            <a:r>
              <a:rPr lang="en-US" b="1" u="sng">
                <a:solidFill>
                  <a:srgbClr val="101D49"/>
                </a:solidFill>
                <a:latin typeface="Times New Roman"/>
                <a:ea typeface="Times New Roman"/>
                <a:cs typeface="Times New Roman"/>
                <a:sym typeface="Times New Roman"/>
              </a:rPr>
              <a:t>Excel</a:t>
            </a:r>
            <a:r>
              <a:rPr lang="en-US">
                <a:solidFill>
                  <a:srgbClr val="101D49"/>
                </a:solidFill>
                <a:latin typeface="Times New Roman"/>
                <a:ea typeface="Times New Roman"/>
                <a:cs typeface="Times New Roman"/>
                <a:sym typeface="Times New Roman"/>
              </a:rPr>
              <a:t> format.</a:t>
            </a:r>
            <a:endParaRPr/>
          </a:p>
          <a:p>
            <a:pPr marL="384037" lvl="0" indent="-384037" algn="l" rtl="0">
              <a:lnSpc>
                <a:spcPct val="94000"/>
              </a:lnSpc>
              <a:spcBef>
                <a:spcPts val="1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Cost scores will then be normalized to one another, based on the lowest cost proposal evaluated. The lowest cost proposal receives a total of 30</a:t>
            </a:r>
            <a:r>
              <a:rPr lang="en-US">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7"/>
                  </a:ext>
                </a:extLst>
              </a:rPr>
              <a:t> points</a:t>
            </a:r>
            <a:r>
              <a:rPr lang="en-US">
                <a:solidFill>
                  <a:srgbClr val="101D49"/>
                </a:solidFill>
                <a:latin typeface="Times New Roman"/>
                <a:ea typeface="Times New Roman"/>
                <a:cs typeface="Times New Roman"/>
                <a:sym typeface="Times New Roman"/>
              </a:rPr>
              <a:t>. The normalization formula is as follows:</a:t>
            </a:r>
            <a:endParaRPr/>
          </a:p>
          <a:p>
            <a:pPr marL="0" lvl="0" indent="0" algn="ctr" rtl="0">
              <a:lnSpc>
                <a:spcPct val="94000"/>
              </a:lnSpc>
              <a:spcBef>
                <a:spcPts val="1200"/>
              </a:spcBef>
              <a:spcAft>
                <a:spcPts val="0"/>
              </a:spcAft>
              <a:buClr>
                <a:srgbClr val="101D49"/>
              </a:buClr>
              <a:buSzPts val="2000"/>
              <a:buNone/>
            </a:pPr>
            <a:r>
              <a:rPr lang="en-US" i="1">
                <a:solidFill>
                  <a:schemeClr val="dk1"/>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8"/>
                  </a:ext>
                </a:extLst>
              </a:rPr>
              <a:t>Respondent’s Cost Score = (Lowest Cost Proposal / Total Cost of Proposal) X 30</a:t>
            </a:r>
            <a:endParaRPr i="1">
              <a:solidFill>
                <a:schemeClr val="dk1"/>
              </a:solidFill>
              <a:latin typeface="Times New Roman"/>
              <a:ea typeface="Times New Roman"/>
              <a:cs typeface="Times New Roman"/>
              <a:sym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5"/>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sz="4000">
                <a:latin typeface="Times New Roman"/>
                <a:ea typeface="Times New Roman"/>
                <a:cs typeface="Times New Roman"/>
                <a:sym typeface="Times New Roman"/>
              </a:rPr>
              <a:t>Cost Proposal</a:t>
            </a:r>
            <a:r>
              <a:rPr lang="en-US">
                <a:latin typeface="Times New Roman"/>
                <a:ea typeface="Times New Roman"/>
                <a:cs typeface="Times New Roman"/>
                <a:sym typeface="Times New Roman"/>
              </a:rPr>
              <a:t> </a:t>
            </a:r>
            <a:r>
              <a:rPr lang="en-US" sz="2400">
                <a:latin typeface="Times New Roman"/>
                <a:ea typeface="Times New Roman"/>
                <a:cs typeface="Times New Roman"/>
                <a:sym typeface="Times New Roman"/>
              </a:rPr>
              <a:t>(Attachment D) (cont.)</a:t>
            </a:r>
            <a:endParaRPr>
              <a:latin typeface="Times New Roman"/>
              <a:ea typeface="Times New Roman"/>
              <a:cs typeface="Times New Roman"/>
              <a:sym typeface="Times New Roman"/>
            </a:endParaRPr>
          </a:p>
        </p:txBody>
      </p:sp>
      <p:sp>
        <p:nvSpPr>
          <p:cNvPr id="194" name="Google Shape;194;p15"/>
          <p:cNvSpPr txBox="1">
            <a:spLocks noGrp="1"/>
          </p:cNvSpPr>
          <p:nvPr>
            <p:ph type="body" idx="1"/>
          </p:nvPr>
        </p:nvSpPr>
        <p:spPr>
          <a:xfrm>
            <a:off x="1235675" y="1541681"/>
            <a:ext cx="9298500" cy="1401600"/>
          </a:xfrm>
          <a:prstGeom prst="rect">
            <a:avLst/>
          </a:prstGeom>
          <a:noFill/>
          <a:ln>
            <a:noFill/>
          </a:ln>
        </p:spPr>
        <p:txBody>
          <a:bodyPr spcFirstLastPara="1" wrap="square" lIns="91425" tIns="45700" rIns="91425" bIns="45700" anchor="t" anchorCtr="0">
            <a:noAutofit/>
          </a:bodyPr>
          <a:lstStyle/>
          <a:p>
            <a:pPr marL="0" lvl="0" indent="0" algn="l" rtl="0">
              <a:lnSpc>
                <a:spcPct val="94000"/>
              </a:lnSpc>
              <a:spcBef>
                <a:spcPts val="0"/>
              </a:spcBef>
              <a:spcAft>
                <a:spcPts val="0"/>
              </a:spcAft>
              <a:buClr>
                <a:srgbClr val="101D49"/>
              </a:buClr>
              <a:buSzPts val="1800"/>
              <a:buNone/>
            </a:pPr>
            <a:r>
              <a:rPr lang="en-US" sz="1600">
                <a:solidFill>
                  <a:srgbClr val="101D49"/>
                </a:solidFill>
                <a:latin typeface="Times New Roman"/>
                <a:ea typeface="Times New Roman"/>
                <a:cs typeface="Times New Roman"/>
                <a:sym typeface="Times New Roman"/>
              </a:rPr>
              <a:t>All cells shaded blue will populate automatically. The below tables represent summary information which will be populated by information inputted in other tables of cost proposal. </a:t>
            </a:r>
            <a:endParaRPr>
              <a:solidFill>
                <a:srgbClr val="101D49"/>
              </a:solidFill>
            </a:endParaRPr>
          </a:p>
          <a:p>
            <a:pPr marL="0" lvl="0" indent="0" algn="l" rtl="0">
              <a:lnSpc>
                <a:spcPct val="94000"/>
              </a:lnSpc>
              <a:spcBef>
                <a:spcPts val="0"/>
              </a:spcBef>
              <a:spcAft>
                <a:spcPts val="0"/>
              </a:spcAft>
              <a:buClr>
                <a:srgbClr val="101D49"/>
              </a:buClr>
              <a:buSzPts val="1800"/>
              <a:buNone/>
            </a:pPr>
            <a:endParaRPr sz="1800">
              <a:solidFill>
                <a:srgbClr val="101D49"/>
              </a:solidFill>
              <a:latin typeface="Times New Roman"/>
              <a:ea typeface="Times New Roman"/>
              <a:cs typeface="Times New Roman"/>
              <a:sym typeface="Times New Roman"/>
            </a:endParaRPr>
          </a:p>
        </p:txBody>
      </p:sp>
      <p:pic>
        <p:nvPicPr>
          <p:cNvPr id="195" name="Google Shape;195;p15"/>
          <p:cNvPicPr preferRelativeResize="0"/>
          <p:nvPr/>
        </p:nvPicPr>
        <p:blipFill>
          <a:blip r:embed="rId3">
            <a:alphaModFix/>
          </a:blip>
          <a:stretch>
            <a:fillRect/>
          </a:stretch>
        </p:blipFill>
        <p:spPr>
          <a:xfrm>
            <a:off x="1311875" y="2441900"/>
            <a:ext cx="9665802" cy="21924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16"/>
          <p:cNvSpPr txBox="1">
            <a:spLocks noGrp="1"/>
          </p:cNvSpPr>
          <p:nvPr>
            <p:ph type="title"/>
          </p:nvPr>
        </p:nvSpPr>
        <p:spPr>
          <a:xfrm>
            <a:off x="1371600" y="864669"/>
            <a:ext cx="96012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sz="4000">
                <a:latin typeface="Times New Roman"/>
                <a:ea typeface="Times New Roman"/>
                <a:cs typeface="Times New Roman"/>
                <a:sym typeface="Times New Roman"/>
              </a:rPr>
              <a:t>Cost Proposal</a:t>
            </a:r>
            <a:r>
              <a:rPr lang="en-US">
                <a:latin typeface="Times New Roman"/>
                <a:ea typeface="Times New Roman"/>
                <a:cs typeface="Times New Roman"/>
                <a:sym typeface="Times New Roman"/>
              </a:rPr>
              <a:t> </a:t>
            </a:r>
            <a:r>
              <a:rPr lang="en-US" sz="2400">
                <a:latin typeface="Times New Roman"/>
                <a:ea typeface="Times New Roman"/>
                <a:cs typeface="Times New Roman"/>
                <a:sym typeface="Times New Roman"/>
              </a:rPr>
              <a:t>(Attachment D) (cont.)</a:t>
            </a:r>
            <a:endParaRPr>
              <a:latin typeface="Times New Roman"/>
              <a:ea typeface="Times New Roman"/>
              <a:cs typeface="Times New Roman"/>
              <a:sym typeface="Times New Roman"/>
            </a:endParaRPr>
          </a:p>
        </p:txBody>
      </p:sp>
      <p:sp>
        <p:nvSpPr>
          <p:cNvPr id="202" name="Google Shape;202;p16"/>
          <p:cNvSpPr txBox="1">
            <a:spLocks noGrp="1"/>
          </p:cNvSpPr>
          <p:nvPr>
            <p:ph type="body" idx="1"/>
          </p:nvPr>
        </p:nvSpPr>
        <p:spPr>
          <a:xfrm>
            <a:off x="1301310" y="1585240"/>
            <a:ext cx="9375000" cy="1047025"/>
          </a:xfrm>
          <a:prstGeom prst="rect">
            <a:avLst/>
          </a:prstGeom>
          <a:noFill/>
          <a:ln>
            <a:noFill/>
          </a:ln>
        </p:spPr>
        <p:txBody>
          <a:bodyPr spcFirstLastPara="1" wrap="square" lIns="91425" tIns="45700" rIns="91425" bIns="45700" anchor="t" anchorCtr="0">
            <a:noAutofit/>
          </a:bodyPr>
          <a:lstStyle/>
          <a:p>
            <a:pPr marL="0" lvl="0" indent="0" algn="l" rtl="0">
              <a:lnSpc>
                <a:spcPct val="94000"/>
              </a:lnSpc>
              <a:spcBef>
                <a:spcPts val="0"/>
              </a:spcBef>
              <a:spcAft>
                <a:spcPts val="0"/>
              </a:spcAft>
              <a:buClr>
                <a:srgbClr val="101D49"/>
              </a:buClr>
              <a:buSzPts val="1800"/>
              <a:buNone/>
            </a:pPr>
            <a:r>
              <a:rPr lang="en-US" sz="1400">
                <a:solidFill>
                  <a:srgbClr val="101D49"/>
                </a:solidFill>
                <a:latin typeface="Times New Roman"/>
                <a:ea typeface="Times New Roman"/>
                <a:cs typeface="Times New Roman"/>
                <a:sym typeface="Times New Roman"/>
              </a:rPr>
              <a:t>The Respondent is to enter its submissions in the yellow shaded fields only. All cells shaded blue will populate automatically. In Table 4, please propose the position titles and staffing numbers you plan to implement should you be awarded the APS Staffing &amp; Operations contract. As in the example, each row should include the Position Title, Position Description, Number of Full Time Equivalents (FTEs), Annual Cost for one FTE, and the Total Annual Cost per position. Please note that FTE shall mean the equivalent number of full-time personnel according to total anticipated hours worked for a particular position. </a:t>
            </a:r>
            <a:endParaRPr>
              <a:solidFill>
                <a:srgbClr val="101D49"/>
              </a:solidFill>
            </a:endParaRPr>
          </a:p>
          <a:p>
            <a:pPr marL="0" lvl="0" indent="0" algn="l" rtl="0">
              <a:lnSpc>
                <a:spcPct val="94000"/>
              </a:lnSpc>
              <a:spcBef>
                <a:spcPts val="0"/>
              </a:spcBef>
              <a:spcAft>
                <a:spcPts val="0"/>
              </a:spcAft>
              <a:buClr>
                <a:srgbClr val="101D49"/>
              </a:buClr>
              <a:buSzPts val="1800"/>
              <a:buNone/>
            </a:pPr>
            <a:endParaRPr sz="1400">
              <a:solidFill>
                <a:schemeClr val="dk1"/>
              </a:solidFill>
              <a:latin typeface="Times New Roman"/>
              <a:ea typeface="Times New Roman"/>
              <a:cs typeface="Times New Roman"/>
              <a:sym typeface="Times New Roman"/>
            </a:endParaRPr>
          </a:p>
        </p:txBody>
      </p:sp>
      <p:pic>
        <p:nvPicPr>
          <p:cNvPr id="203" name="Google Shape;203;p16"/>
          <p:cNvPicPr preferRelativeResize="0"/>
          <p:nvPr/>
        </p:nvPicPr>
        <p:blipFill rotWithShape="1">
          <a:blip r:embed="rId3">
            <a:alphaModFix/>
          </a:blip>
          <a:srcRect b="39874"/>
          <a:stretch/>
        </p:blipFill>
        <p:spPr>
          <a:xfrm>
            <a:off x="1597475" y="2825725"/>
            <a:ext cx="8997049" cy="288147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8"/>
          <p:cNvSpPr txBox="1">
            <a:spLocks noGrp="1"/>
          </p:cNvSpPr>
          <p:nvPr>
            <p:ph type="title"/>
          </p:nvPr>
        </p:nvSpPr>
        <p:spPr>
          <a:xfrm>
            <a:off x="1371600" y="864669"/>
            <a:ext cx="96012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sz="4000">
                <a:latin typeface="Times New Roman"/>
                <a:ea typeface="Times New Roman"/>
                <a:cs typeface="Times New Roman"/>
                <a:sym typeface="Times New Roman"/>
              </a:rPr>
              <a:t>Cost Proposal</a:t>
            </a:r>
            <a:r>
              <a:rPr lang="en-US">
                <a:latin typeface="Times New Roman"/>
                <a:ea typeface="Times New Roman"/>
                <a:cs typeface="Times New Roman"/>
                <a:sym typeface="Times New Roman"/>
              </a:rPr>
              <a:t> </a:t>
            </a:r>
            <a:r>
              <a:rPr lang="en-US" sz="2400">
                <a:latin typeface="Times New Roman"/>
                <a:ea typeface="Times New Roman"/>
                <a:cs typeface="Times New Roman"/>
                <a:sym typeface="Times New Roman"/>
              </a:rPr>
              <a:t>(Attachment D) (cont.)</a:t>
            </a:r>
            <a:endParaRPr>
              <a:latin typeface="Times New Roman"/>
              <a:ea typeface="Times New Roman"/>
              <a:cs typeface="Times New Roman"/>
              <a:sym typeface="Times New Roman"/>
            </a:endParaRPr>
          </a:p>
        </p:txBody>
      </p:sp>
      <p:sp>
        <p:nvSpPr>
          <p:cNvPr id="210" name="Google Shape;210;p8"/>
          <p:cNvSpPr txBox="1">
            <a:spLocks noGrp="1"/>
          </p:cNvSpPr>
          <p:nvPr>
            <p:ph type="body" idx="1"/>
          </p:nvPr>
        </p:nvSpPr>
        <p:spPr>
          <a:xfrm>
            <a:off x="1301310" y="1585240"/>
            <a:ext cx="9375000" cy="1047025"/>
          </a:xfrm>
          <a:prstGeom prst="rect">
            <a:avLst/>
          </a:prstGeom>
          <a:noFill/>
          <a:ln>
            <a:noFill/>
          </a:ln>
        </p:spPr>
        <p:txBody>
          <a:bodyPr spcFirstLastPara="1" wrap="square" lIns="91425" tIns="45700" rIns="91425" bIns="45700" anchor="t" anchorCtr="0">
            <a:noAutofit/>
          </a:bodyPr>
          <a:lstStyle/>
          <a:p>
            <a:pPr marL="0" lvl="0" indent="0" algn="l" rtl="0">
              <a:lnSpc>
                <a:spcPct val="94000"/>
              </a:lnSpc>
              <a:spcBef>
                <a:spcPts val="0"/>
              </a:spcBef>
              <a:spcAft>
                <a:spcPts val="0"/>
              </a:spcAft>
              <a:buClr>
                <a:srgbClr val="101D49"/>
              </a:buClr>
              <a:buSzPts val="1800"/>
              <a:buNone/>
            </a:pPr>
            <a:r>
              <a:rPr lang="en-US" sz="1400">
                <a:solidFill>
                  <a:srgbClr val="101D49"/>
                </a:solidFill>
                <a:latin typeface="Times New Roman"/>
                <a:ea typeface="Times New Roman"/>
                <a:cs typeface="Times New Roman"/>
                <a:sym typeface="Times New Roman"/>
              </a:rPr>
              <a:t>The Respondent is to enter its submissions in the yellow shaded fields only. All cells shaded blue will populate automatically. In table 5, please fill in the cells shaded yellow to demonstrate the total operational cost you are proposing in response to this RFP. Please note that certain anticipated expenses have been pre-filled to assist when filling in your projected costs. When calculating estimated mileage, use the State's mileage reimbursement rate, which is $0.49 per mile. This reimbursement rate is subject to ad hoc adjustments based on volatility of fuel prices.</a:t>
            </a:r>
            <a:endParaRPr sz="1400">
              <a:solidFill>
                <a:srgbClr val="101D49"/>
              </a:solidFill>
              <a:latin typeface="Times New Roman"/>
              <a:ea typeface="Times New Roman"/>
              <a:cs typeface="Times New Roman"/>
              <a:sym typeface="Times New Roman"/>
            </a:endParaRPr>
          </a:p>
        </p:txBody>
      </p:sp>
      <p:pic>
        <p:nvPicPr>
          <p:cNvPr id="211" name="Google Shape;211;p8"/>
          <p:cNvPicPr preferRelativeResize="0"/>
          <p:nvPr/>
        </p:nvPicPr>
        <p:blipFill>
          <a:blip r:embed="rId3">
            <a:alphaModFix/>
          </a:blip>
          <a:stretch>
            <a:fillRect/>
          </a:stretch>
        </p:blipFill>
        <p:spPr>
          <a:xfrm>
            <a:off x="1468325" y="2733600"/>
            <a:ext cx="9131775" cy="302964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17"/>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Evaluation Criteria</a:t>
            </a:r>
            <a:endParaRPr/>
          </a:p>
        </p:txBody>
      </p:sp>
      <p:graphicFrame>
        <p:nvGraphicFramePr>
          <p:cNvPr id="218" name="Google Shape;218;p17"/>
          <p:cNvGraphicFramePr/>
          <p:nvPr/>
        </p:nvGraphicFramePr>
        <p:xfrm>
          <a:off x="1292975" y="2034529"/>
          <a:ext cx="9839325" cy="3656950"/>
        </p:xfrm>
        <a:graphic>
          <a:graphicData uri="http://schemas.openxmlformats.org/drawingml/2006/table">
            <a:tbl>
              <a:tblPr firstRow="1" bandRow="1">
                <a:noFill/>
                <a:tableStyleId>{20191B87-95E8-4A39-A52A-13130490A298}</a:tableStyleId>
              </a:tblPr>
              <a:tblGrid>
                <a:gridCol w="6117925">
                  <a:extLst>
                    <a:ext uri="{9D8B030D-6E8A-4147-A177-3AD203B41FA5}">
                      <a16:colId xmlns:a16="http://schemas.microsoft.com/office/drawing/2014/main" val="20000"/>
                    </a:ext>
                  </a:extLst>
                </a:gridCol>
                <a:gridCol w="3721400">
                  <a:extLst>
                    <a:ext uri="{9D8B030D-6E8A-4147-A177-3AD203B41FA5}">
                      <a16:colId xmlns:a16="http://schemas.microsoft.com/office/drawing/2014/main" val="20001"/>
                    </a:ext>
                  </a:extLst>
                </a:gridCol>
              </a:tblGrid>
              <a:tr h="268975">
                <a:tc>
                  <a:txBody>
                    <a:bodyPr/>
                    <a:lstStyle/>
                    <a:p>
                      <a:pPr marL="0" marR="0" lvl="0" indent="0" algn="ctr" rtl="0">
                        <a:lnSpc>
                          <a:spcPct val="100000"/>
                        </a:lnSpc>
                        <a:spcBef>
                          <a:spcPts val="0"/>
                        </a:spcBef>
                        <a:spcAft>
                          <a:spcPts val="0"/>
                        </a:spcAft>
                        <a:buClr>
                          <a:srgbClr val="000000"/>
                        </a:buClr>
                        <a:buSzPts val="1500"/>
                        <a:buFont typeface="Arial"/>
                        <a:buNone/>
                      </a:pPr>
                      <a:r>
                        <a:rPr lang="en-US" sz="1500" b="1" u="none" strike="noStrike" cap="none">
                          <a:solidFill>
                            <a:schemeClr val="lt1"/>
                          </a:solidFill>
                          <a:latin typeface="Times New Roman"/>
                          <a:ea typeface="Times New Roman"/>
                          <a:cs typeface="Times New Roman"/>
                          <a:sym typeface="Times New Roman"/>
                        </a:rPr>
                        <a:t>Criteria</a:t>
                      </a:r>
                      <a:endParaRPr sz="1400" u="none" strike="noStrike" cap="none"/>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01D49"/>
                    </a:solidFill>
                  </a:tcPr>
                </a:tc>
                <a:tc>
                  <a:txBody>
                    <a:bodyPr/>
                    <a:lstStyle/>
                    <a:p>
                      <a:pPr marL="0" marR="0" lvl="0" indent="0" algn="ctr" rtl="0">
                        <a:lnSpc>
                          <a:spcPct val="100000"/>
                        </a:lnSpc>
                        <a:spcBef>
                          <a:spcPts val="0"/>
                        </a:spcBef>
                        <a:spcAft>
                          <a:spcPts val="0"/>
                        </a:spcAft>
                        <a:buClr>
                          <a:srgbClr val="000000"/>
                        </a:buClr>
                        <a:buSzPts val="1500"/>
                        <a:buFont typeface="Arial"/>
                        <a:buNone/>
                      </a:pPr>
                      <a:r>
                        <a:rPr lang="en-US" sz="1500" b="1" u="none" strike="noStrike" cap="none">
                          <a:solidFill>
                            <a:schemeClr val="lt1"/>
                          </a:solidFill>
                          <a:latin typeface="Times New Roman"/>
                          <a:ea typeface="Times New Roman"/>
                          <a:cs typeface="Times New Roman"/>
                          <a:sym typeface="Times New Roman"/>
                        </a:rPr>
                        <a:t>Points</a:t>
                      </a:r>
                      <a:endParaRPr sz="1400" u="none" strike="noStrike" cap="none"/>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01D49"/>
                    </a:solidFill>
                  </a:tcPr>
                </a:tc>
                <a:extLst>
                  <a:ext uri="{0D108BD9-81ED-4DB2-BD59-A6C34878D82A}">
                    <a16:rowId xmlns:a16="http://schemas.microsoft.com/office/drawing/2014/main" val="10000"/>
                  </a:ext>
                </a:extLst>
              </a:tr>
              <a:tr h="423550">
                <a:tc>
                  <a:txBody>
                    <a:bodyPr/>
                    <a:lstStyle/>
                    <a:p>
                      <a:pPr marL="0" marR="0" lvl="0" indent="0" algn="l" rtl="0">
                        <a:lnSpc>
                          <a:spcPct val="100000"/>
                        </a:lnSpc>
                        <a:spcBef>
                          <a:spcPts val="0"/>
                        </a:spcBef>
                        <a:spcAft>
                          <a:spcPts val="0"/>
                        </a:spcAft>
                        <a:buClr>
                          <a:srgbClr val="101D49"/>
                        </a:buClr>
                        <a:buSzPts val="1500"/>
                        <a:buFont typeface="Times New Roman"/>
                        <a:buNone/>
                      </a:pPr>
                      <a:r>
                        <a:rPr lang="en-US" sz="1500" b="1" u="none" strike="noStrike" cap="none">
                          <a:solidFill>
                            <a:srgbClr val="101D49"/>
                          </a:solidFill>
                          <a:latin typeface="Times New Roman"/>
                          <a:ea typeface="Times New Roman"/>
                          <a:cs typeface="Times New Roman"/>
                          <a:sym typeface="Times New Roman"/>
                        </a:rPr>
                        <a:t>1.   Adherence to Mandatory Requirements</a:t>
                      </a:r>
                      <a:endParaRPr sz="1500" b="0" u="none" strike="noStrike" cap="none">
                        <a:solidFill>
                          <a:srgbClr val="101D49"/>
                        </a:solidFill>
                        <a:latin typeface="Times New Roman"/>
                        <a:ea typeface="Times New Roman"/>
                        <a:cs typeface="Times New Roman"/>
                        <a:sym typeface="Times New Roman"/>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500"/>
                        <a:buFont typeface="Arial"/>
                        <a:buNone/>
                      </a:pPr>
                      <a:r>
                        <a:rPr lang="en-US" sz="1500" b="1" u="none" strike="noStrike" cap="none">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9"/>
                            </a:ext>
                          </a:extLst>
                        </a:rPr>
                        <a:t>Pass/Fail</a:t>
                      </a:r>
                      <a:endParaRPr sz="1400" u="none" strike="noStrike" cap="none"/>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19850">
                <a:tc>
                  <a:txBody>
                    <a:bodyPr/>
                    <a:lstStyle/>
                    <a:p>
                      <a:pPr marL="0" marR="0" lvl="0" indent="0" algn="l" rtl="0">
                        <a:lnSpc>
                          <a:spcPct val="100000"/>
                        </a:lnSpc>
                        <a:spcBef>
                          <a:spcPts val="0"/>
                        </a:spcBef>
                        <a:spcAft>
                          <a:spcPts val="0"/>
                        </a:spcAft>
                        <a:buClr>
                          <a:srgbClr val="000000"/>
                        </a:buClr>
                        <a:buSzPts val="1500"/>
                        <a:buFont typeface="Arial"/>
                        <a:buNone/>
                      </a:pPr>
                      <a:r>
                        <a:rPr lang="en-US" sz="1500" b="1" u="none" strike="noStrike" cap="none">
                          <a:solidFill>
                            <a:srgbClr val="101D49"/>
                          </a:solidFill>
                          <a:latin typeface="Times New Roman"/>
                          <a:ea typeface="Times New Roman"/>
                          <a:cs typeface="Times New Roman"/>
                          <a:sym typeface="Times New Roman"/>
                        </a:rPr>
                        <a:t>2.   Management Assessment/Quality (Business and Technical Proposal)</a:t>
                      </a:r>
                      <a:endParaRPr sz="1400" u="none" strike="noStrike" cap="none"/>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500"/>
                        <a:buFont typeface="Arial"/>
                        <a:buNone/>
                      </a:pPr>
                      <a:r>
                        <a:rPr lang="en-US" sz="1500" b="1" u="none" strike="noStrike" cap="none">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0"/>
                            </a:ext>
                          </a:extLst>
                        </a:rPr>
                        <a:t>50 available points</a:t>
                      </a:r>
                      <a:endParaRPr sz="1400" u="none" strike="noStrike" cap="none"/>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268975">
                <a:tc>
                  <a:txBody>
                    <a:bodyPr/>
                    <a:lstStyle/>
                    <a:p>
                      <a:pPr marL="0" marR="0" lvl="0" indent="0" algn="l" rtl="0">
                        <a:lnSpc>
                          <a:spcPct val="100000"/>
                        </a:lnSpc>
                        <a:spcBef>
                          <a:spcPts val="0"/>
                        </a:spcBef>
                        <a:spcAft>
                          <a:spcPts val="0"/>
                        </a:spcAft>
                        <a:buClr>
                          <a:srgbClr val="000000"/>
                        </a:buClr>
                        <a:buSzPts val="1500"/>
                        <a:buFont typeface="Arial"/>
                        <a:buNone/>
                      </a:pPr>
                      <a:r>
                        <a:rPr lang="en-US" sz="1500" b="1" u="none" strike="noStrike" cap="none">
                          <a:solidFill>
                            <a:srgbClr val="101D49"/>
                          </a:solidFill>
                          <a:latin typeface="Times New Roman"/>
                          <a:ea typeface="Times New Roman"/>
                          <a:cs typeface="Times New Roman"/>
                          <a:sym typeface="Times New Roman"/>
                        </a:rPr>
                        <a:t>3.   Cost (Cost Proposal)</a:t>
                      </a:r>
                      <a:endParaRPr sz="1400" u="none" strike="noStrike" cap="none"/>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500"/>
                        <a:buFont typeface="Arial"/>
                        <a:buNone/>
                      </a:pPr>
                      <a:r>
                        <a:rPr lang="en-US" sz="1500" b="1" u="none" strike="noStrike" cap="none">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1"/>
                            </a:ext>
                          </a:extLst>
                        </a:rPr>
                        <a:t>30 available points</a:t>
                      </a:r>
                      <a:endParaRPr sz="1400" u="none" strike="noStrike" cap="none"/>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68975">
                <a:tc>
                  <a:txBody>
                    <a:bodyPr/>
                    <a:lstStyle/>
                    <a:p>
                      <a:pPr marL="0" marR="0" lvl="0" indent="0" algn="l" rtl="0">
                        <a:lnSpc>
                          <a:spcPct val="100000"/>
                        </a:lnSpc>
                        <a:spcBef>
                          <a:spcPts val="0"/>
                        </a:spcBef>
                        <a:spcAft>
                          <a:spcPts val="0"/>
                        </a:spcAft>
                        <a:buClr>
                          <a:srgbClr val="000000"/>
                        </a:buClr>
                        <a:buSzPts val="1500"/>
                        <a:buFont typeface="Arial"/>
                        <a:buNone/>
                      </a:pPr>
                      <a:r>
                        <a:rPr lang="en-US" sz="1500" b="1" i="0" u="none" strike="noStrike" cap="none">
                          <a:solidFill>
                            <a:srgbClr val="101D49"/>
                          </a:solidFill>
                          <a:latin typeface="Times New Roman"/>
                          <a:ea typeface="Times New Roman"/>
                          <a:cs typeface="Times New Roman"/>
                          <a:sym typeface="Times New Roman"/>
                        </a:rPr>
                        <a:t>4.   Buy Indiana</a:t>
                      </a:r>
                      <a:endParaRPr sz="1500" b="1" i="0" u="none" strike="noStrike" cap="none">
                        <a:solidFill>
                          <a:srgbClr val="101D49"/>
                        </a:solidFill>
                        <a:latin typeface="Times New Roman"/>
                        <a:ea typeface="Times New Roman"/>
                        <a:cs typeface="Times New Roman"/>
                        <a:sym typeface="Times New Roman"/>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2"/>
                            </a:ext>
                          </a:extLst>
                        </a:rPr>
                        <a:t>5</a:t>
                      </a:r>
                      <a:endParaRPr sz="1500" b="1" i="0" u="none" strike="noStrike" cap="none">
                        <a:solidFill>
                          <a:srgbClr val="101D49"/>
                        </a:solidFill>
                        <a:latin typeface="Times New Roman"/>
                        <a:ea typeface="Times New Roman"/>
                        <a:cs typeface="Times New Roman"/>
                        <a:sym typeface="Times New Roman"/>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462200">
                <a:tc>
                  <a:txBody>
                    <a:bodyPr/>
                    <a:lstStyle/>
                    <a:p>
                      <a:pPr marL="0" marR="0" lvl="0" indent="0" algn="l" rtl="0">
                        <a:lnSpc>
                          <a:spcPct val="100000"/>
                        </a:lnSpc>
                        <a:spcBef>
                          <a:spcPts val="0"/>
                        </a:spcBef>
                        <a:spcAft>
                          <a:spcPts val="0"/>
                        </a:spcAft>
                        <a:buClr>
                          <a:srgbClr val="101D49"/>
                        </a:buClr>
                        <a:buSzPts val="1500"/>
                        <a:buFont typeface="Libre Franklin"/>
                        <a:buNone/>
                      </a:pPr>
                      <a:r>
                        <a:rPr lang="en-US" sz="1500" b="1" u="none" strike="noStrike" cap="none">
                          <a:solidFill>
                            <a:srgbClr val="101D49"/>
                          </a:solidFill>
                          <a:latin typeface="Times New Roman"/>
                          <a:ea typeface="Times New Roman"/>
                          <a:cs typeface="Times New Roman"/>
                          <a:sym typeface="Times New Roman"/>
                        </a:rPr>
                        <a:t>5.   Minority Business Enterprise Subcontractor Commitment</a:t>
                      </a:r>
                      <a:endParaRPr sz="1400" u="none" strike="noStrike" cap="none"/>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500"/>
                        <a:buFont typeface="Arial"/>
                        <a:buNone/>
                      </a:pPr>
                      <a:r>
                        <a:rPr lang="en-US" sz="1500" b="1" u="none" strike="noStrike" cap="none">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3"/>
                            </a:ext>
                          </a:extLst>
                        </a:rPr>
                        <a:t>5 points</a:t>
                      </a:r>
                      <a:endParaRPr sz="1400" u="none" strike="noStrike" cap="non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4"/>
                          </a:ext>
                        </a:extLst>
                      </a:endParaRPr>
                    </a:p>
                    <a:p>
                      <a:pPr marL="0" marR="0" lvl="0" indent="0" algn="ctr" rtl="0">
                        <a:lnSpc>
                          <a:spcPct val="100000"/>
                        </a:lnSpc>
                        <a:spcBef>
                          <a:spcPts val="0"/>
                        </a:spcBef>
                        <a:spcAft>
                          <a:spcPts val="0"/>
                        </a:spcAft>
                        <a:buClr>
                          <a:srgbClr val="000000"/>
                        </a:buClr>
                        <a:buSzPts val="1500"/>
                        <a:buFont typeface="Arial"/>
                        <a:buNone/>
                      </a:pPr>
                      <a:r>
                        <a:rPr lang="en-US" sz="1500" b="1" u="none" strike="noStrike" cap="none">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5"/>
                            </a:ext>
                          </a:extLst>
                        </a:rPr>
                        <a:t>(1 bonus point is available, see Section 3.2.5) </a:t>
                      </a:r>
                      <a:endParaRPr sz="1400" u="none" strike="noStrike" cap="none"/>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462200">
                <a:tc>
                  <a:txBody>
                    <a:bodyPr/>
                    <a:lstStyle/>
                    <a:p>
                      <a:pPr marL="0" marR="0" lvl="0" indent="0" algn="l" rtl="0">
                        <a:lnSpc>
                          <a:spcPct val="100000"/>
                        </a:lnSpc>
                        <a:spcBef>
                          <a:spcPts val="0"/>
                        </a:spcBef>
                        <a:spcAft>
                          <a:spcPts val="0"/>
                        </a:spcAft>
                        <a:buClr>
                          <a:srgbClr val="101D49"/>
                        </a:buClr>
                        <a:buSzPts val="1500"/>
                        <a:buFont typeface="Libre Franklin"/>
                        <a:buNone/>
                      </a:pPr>
                      <a:r>
                        <a:rPr lang="en-US" sz="1500" b="1" u="none" strike="noStrike" cap="none">
                          <a:solidFill>
                            <a:srgbClr val="101D49"/>
                          </a:solidFill>
                          <a:latin typeface="Times New Roman"/>
                          <a:ea typeface="Times New Roman"/>
                          <a:cs typeface="Times New Roman"/>
                          <a:sym typeface="Times New Roman"/>
                        </a:rPr>
                        <a:t>6.   Women Business Enterprise Subcontractor Commitment</a:t>
                      </a:r>
                      <a:endParaRPr sz="1400" u="none" strike="noStrike" cap="none"/>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500"/>
                        <a:buFont typeface="Arial"/>
                        <a:buNone/>
                      </a:pPr>
                      <a:r>
                        <a:rPr lang="en-US" sz="1500" b="1" u="none" strike="noStrike" cap="none">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5 points</a:t>
                      </a:r>
                      <a:endParaRPr sz="1400" u="none" strike="noStrike" cap="non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7"/>
                          </a:ext>
                        </a:extLst>
                      </a:endParaRPr>
                    </a:p>
                    <a:p>
                      <a:pPr marL="0" marR="0" lvl="0" indent="0" algn="ctr" rtl="0">
                        <a:lnSpc>
                          <a:spcPct val="100000"/>
                        </a:lnSpc>
                        <a:spcBef>
                          <a:spcPts val="0"/>
                        </a:spcBef>
                        <a:spcAft>
                          <a:spcPts val="0"/>
                        </a:spcAft>
                        <a:buClr>
                          <a:srgbClr val="000000"/>
                        </a:buClr>
                        <a:buSzPts val="1500"/>
                        <a:buFont typeface="Arial"/>
                        <a:buNone/>
                      </a:pPr>
                      <a:r>
                        <a:rPr lang="en-US" sz="1500" b="1" u="none" strike="noStrike" cap="none">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8"/>
                            </a:ext>
                          </a:extLst>
                        </a:rPr>
                        <a:t>(1 bonus point is available, see Section 3.2.6) </a:t>
                      </a:r>
                      <a:endParaRPr sz="1400" u="none" strike="noStrike" cap="none"/>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462200">
                <a:tc>
                  <a:txBody>
                    <a:bodyPr/>
                    <a:lstStyle/>
                    <a:p>
                      <a:pPr marL="0" marR="0" lvl="0" indent="0" algn="l" rtl="0">
                        <a:lnSpc>
                          <a:spcPct val="100000"/>
                        </a:lnSpc>
                        <a:spcBef>
                          <a:spcPts val="0"/>
                        </a:spcBef>
                        <a:spcAft>
                          <a:spcPts val="0"/>
                        </a:spcAft>
                        <a:buClr>
                          <a:srgbClr val="101D49"/>
                        </a:buClr>
                        <a:buSzPts val="1500"/>
                        <a:buFont typeface="Libre Franklin"/>
                        <a:buNone/>
                      </a:pPr>
                      <a:r>
                        <a:rPr lang="en-US" sz="1500" b="1" i="0" u="none" strike="noStrike" cap="none">
                          <a:solidFill>
                            <a:srgbClr val="101D49"/>
                          </a:solidFill>
                          <a:latin typeface="Times New Roman"/>
                          <a:ea typeface="Times New Roman"/>
                          <a:cs typeface="Times New Roman"/>
                          <a:sym typeface="Times New Roman"/>
                        </a:rPr>
                        <a:t>7.   Indiana Veteran Owned Small Business Subcontractor Commitment</a:t>
                      </a:r>
                      <a:endParaRPr sz="1500" b="1" i="0" u="none" strike="noStrike" cap="none">
                        <a:solidFill>
                          <a:srgbClr val="101D49"/>
                        </a:solidFill>
                        <a:latin typeface="Times New Roman"/>
                        <a:ea typeface="Times New Roman"/>
                        <a:cs typeface="Times New Roman"/>
                        <a:sym typeface="Times New Roman"/>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9"/>
                            </a:ext>
                          </a:extLst>
                        </a:rPr>
                        <a:t>5 points</a:t>
                      </a:r>
                      <a:endParaRPr sz="1500" b="1" i="0" u="none" strike="noStrike" cap="none">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0"/>
                          </a:ext>
                        </a:extLst>
                      </a:endParaRPr>
                    </a:p>
                    <a:p>
                      <a:pPr marL="0" marR="0" lvl="0" indent="0" algn="ctr" rtl="0">
                        <a:lnSpc>
                          <a:spcPct val="100000"/>
                        </a:lnSpc>
                        <a:spcBef>
                          <a:spcPts val="0"/>
                        </a:spcBef>
                        <a:spcAft>
                          <a:spcPts val="0"/>
                        </a:spcAft>
                        <a:buClr>
                          <a:srgbClr val="000000"/>
                        </a:buClr>
                        <a:buSzPts val="1500"/>
                        <a:buFont typeface="Arial"/>
                        <a:buNone/>
                      </a:pPr>
                      <a:r>
                        <a:rPr lang="en-US" sz="1500" b="1" i="0" u="none" strike="noStrike" cap="none">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1"/>
                            </a:ext>
                          </a:extLst>
                        </a:rPr>
                        <a:t>(1 bonus point is available, see Section 3.2.7) </a:t>
                      </a:r>
                      <a:endParaRPr sz="1500" b="1" i="0" u="none" strike="noStrike" cap="none">
                        <a:solidFill>
                          <a:srgbClr val="101D49"/>
                        </a:solidFill>
                        <a:latin typeface="Times New Roman"/>
                        <a:ea typeface="Times New Roman"/>
                        <a:cs typeface="Times New Roman"/>
                        <a:sym typeface="Times New Roman"/>
                      </a:endParaRPr>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268975">
                <a:tc>
                  <a:txBody>
                    <a:bodyPr/>
                    <a:lstStyle/>
                    <a:p>
                      <a:pPr marL="0" marR="0" lvl="0" indent="0" algn="ctr" rtl="0">
                        <a:lnSpc>
                          <a:spcPct val="100000"/>
                        </a:lnSpc>
                        <a:spcBef>
                          <a:spcPts val="0"/>
                        </a:spcBef>
                        <a:spcAft>
                          <a:spcPts val="0"/>
                        </a:spcAft>
                        <a:buClr>
                          <a:srgbClr val="000000"/>
                        </a:buClr>
                        <a:buSzPts val="1500"/>
                        <a:buFont typeface="Arial"/>
                        <a:buNone/>
                      </a:pPr>
                      <a:r>
                        <a:rPr lang="en-US" sz="1500" b="1" u="none" strike="noStrike" cap="none">
                          <a:solidFill>
                            <a:schemeClr val="lt1"/>
                          </a:solidFill>
                          <a:latin typeface="Times New Roman"/>
                          <a:ea typeface="Times New Roman"/>
                          <a:cs typeface="Times New Roman"/>
                          <a:sym typeface="Times New Roman"/>
                        </a:rPr>
                        <a:t>Total</a:t>
                      </a:r>
                      <a:endParaRPr sz="1400" u="none" strike="noStrike" cap="none"/>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01D49"/>
                    </a:solidFill>
                  </a:tcPr>
                </a:tc>
                <a:tc>
                  <a:txBody>
                    <a:bodyPr/>
                    <a:lstStyle/>
                    <a:p>
                      <a:pPr marL="0" marR="0" lvl="0" indent="0" algn="ctr" rtl="0">
                        <a:lnSpc>
                          <a:spcPct val="100000"/>
                        </a:lnSpc>
                        <a:spcBef>
                          <a:spcPts val="0"/>
                        </a:spcBef>
                        <a:spcAft>
                          <a:spcPts val="0"/>
                        </a:spcAft>
                        <a:buClr>
                          <a:srgbClr val="000000"/>
                        </a:buClr>
                        <a:buSzPts val="1500"/>
                        <a:buFont typeface="Arial"/>
                        <a:buNone/>
                      </a:pPr>
                      <a:r>
                        <a:rPr lang="en-US" sz="1500" b="1" u="none" strike="noStrike" cap="none">
                          <a:solidFill>
                            <a:schemeClr val="lt1"/>
                          </a:solidFill>
                          <a:latin typeface="Times New Roman"/>
                          <a:ea typeface="Times New Roman"/>
                          <a:cs typeface="Times New Roman"/>
                          <a:sym typeface="Times New Roman"/>
                        </a:rPr>
                        <a:t>100 (103 if bonus awarded)</a:t>
                      </a:r>
                      <a:endParaRPr sz="1400" u="none" strike="noStrike" cap="none"/>
                    </a:p>
                  </a:txBody>
                  <a:tcPr marL="44825" marR="44825" marT="44825" marB="448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01D49"/>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18"/>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600"/>
              <a:buFont typeface="Times New Roman"/>
              <a:buNone/>
            </a:pPr>
            <a:r>
              <a:rPr lang="en-US" sz="3600">
                <a:latin typeface="Times New Roman"/>
                <a:ea typeface="Times New Roman"/>
                <a:cs typeface="Times New Roman"/>
                <a:sym typeface="Times New Roman"/>
              </a:rPr>
              <a:t>Minority and Women’s Business Enterprises</a:t>
            </a:r>
            <a:endParaRPr/>
          </a:p>
        </p:txBody>
      </p:sp>
      <p:sp>
        <p:nvSpPr>
          <p:cNvPr id="224" name="Google Shape;224;p18"/>
          <p:cNvSpPr txBox="1">
            <a:spLocks noGrp="1"/>
          </p:cNvSpPr>
          <p:nvPr>
            <p:ph type="body" idx="1"/>
          </p:nvPr>
        </p:nvSpPr>
        <p:spPr>
          <a:xfrm>
            <a:off x="1371600" y="2286000"/>
            <a:ext cx="9601200" cy="3525300"/>
          </a:xfrm>
          <a:prstGeom prst="rect">
            <a:avLst/>
          </a:prstGeom>
          <a:noFill/>
          <a:ln>
            <a:noFill/>
          </a:ln>
        </p:spPr>
        <p:txBody>
          <a:bodyPr spcFirstLastPara="1" wrap="square" lIns="91425" tIns="45700" rIns="91425" bIns="45700" anchor="t" anchorCtr="0">
            <a:noAutofit/>
          </a:bodyPr>
          <a:lstStyle/>
          <a:p>
            <a:pPr marL="0" lvl="0" indent="0" algn="l" rtl="0">
              <a:lnSpc>
                <a:spcPct val="110000"/>
              </a:lnSpc>
              <a:spcBef>
                <a:spcPts val="0"/>
              </a:spcBef>
              <a:spcAft>
                <a:spcPts val="0"/>
              </a:spcAft>
              <a:buClr>
                <a:srgbClr val="101D49"/>
              </a:buClr>
              <a:buSzPts val="2600"/>
              <a:buNone/>
            </a:pPr>
            <a:r>
              <a:rPr lang="en-US" b="1">
                <a:solidFill>
                  <a:srgbClr val="101D49"/>
                </a:solidFill>
                <a:latin typeface="Times New Roman"/>
                <a:ea typeface="Times New Roman"/>
                <a:cs typeface="Times New Roman"/>
                <a:sym typeface="Times New Roman"/>
              </a:rPr>
              <a:t>Mission/Vision </a:t>
            </a:r>
            <a:endParaRPr/>
          </a:p>
          <a:p>
            <a:pPr marL="914377" lvl="1" indent="-358320" algn="l" rtl="0">
              <a:lnSpc>
                <a:spcPct val="9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Promote, monitor, and enforce the standards for certification of minority and women’s business enterprises.</a:t>
            </a:r>
            <a:endParaRPr/>
          </a:p>
          <a:p>
            <a:pPr marL="914377" lvl="1" indent="-358320" algn="l" rtl="0">
              <a:lnSpc>
                <a:spcPct val="9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Provide equal opportunity to minority and women enterprises in the state’s procurement and contracting process.</a:t>
            </a:r>
            <a:endParaRPr/>
          </a:p>
          <a:p>
            <a:pPr marL="0" lvl="0" indent="0" algn="l" rtl="0">
              <a:lnSpc>
                <a:spcPct val="110000"/>
              </a:lnSpc>
              <a:spcBef>
                <a:spcPts val="1200"/>
              </a:spcBef>
              <a:spcAft>
                <a:spcPts val="0"/>
              </a:spcAft>
              <a:buClr>
                <a:srgbClr val="101D49"/>
              </a:buClr>
              <a:buSzPts val="2600"/>
              <a:buNone/>
            </a:pPr>
            <a:r>
              <a:rPr lang="en-US" b="1">
                <a:solidFill>
                  <a:srgbClr val="101D49"/>
                </a:solidFill>
                <a:latin typeface="Times New Roman"/>
                <a:ea typeface="Times New Roman"/>
                <a:cs typeface="Times New Roman"/>
                <a:sym typeface="Times New Roman"/>
              </a:rPr>
              <a:t>Nondiscrimination and Antidiscrimination Laws</a:t>
            </a:r>
            <a:endParaRPr/>
          </a:p>
          <a:p>
            <a:pPr marL="914377" lvl="1" indent="-358320" algn="l" rtl="0">
              <a:lnSpc>
                <a:spcPct val="9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Pursuant to Indiana Civil Rights Law, specifically IC §22-9-1-10, every state contract shall contain a provision requiring the contractor and subcontractors to not discriminate against any employee or applicant with respect to Protected Characteristics</a:t>
            </a:r>
            <a:endParaRPr/>
          </a:p>
          <a:p>
            <a:pPr marL="384038" lvl="0" indent="-266563" algn="l" rtl="0">
              <a:lnSpc>
                <a:spcPct val="94000"/>
              </a:lnSpc>
              <a:spcBef>
                <a:spcPts val="1200"/>
              </a:spcBef>
              <a:spcAft>
                <a:spcPts val="0"/>
              </a:spcAft>
              <a:buClr>
                <a:schemeClr val="dk2"/>
              </a:buClr>
              <a:buSzPts val="2000"/>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2"/>
          <p:cNvSpPr txBox="1">
            <a:spLocks noGrp="1"/>
          </p:cNvSpPr>
          <p:nvPr>
            <p:ph type="body" idx="2"/>
          </p:nvPr>
        </p:nvSpPr>
        <p:spPr>
          <a:xfrm>
            <a:off x="1371600" y="2001465"/>
            <a:ext cx="4443984" cy="3569372"/>
          </a:xfrm>
          <a:prstGeom prst="rect">
            <a:avLst/>
          </a:prstGeom>
          <a:noFill/>
          <a:ln>
            <a:noFill/>
          </a:ln>
        </p:spPr>
        <p:txBody>
          <a:bodyPr spcFirstLastPara="1" wrap="square" lIns="91425" tIns="45700" rIns="91425" bIns="45700" anchor="t" anchorCtr="0">
            <a:noAutofit/>
          </a:bodyPr>
          <a:lstStyle/>
          <a:p>
            <a:pPr marL="384038" lvl="0" indent="-384038" algn="l" rtl="0">
              <a:lnSpc>
                <a:spcPct val="94000"/>
              </a:lnSpc>
              <a:spcBef>
                <a:spcPts val="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General Information </a:t>
            </a:r>
            <a:endParaRPr>
              <a:latin typeface="Times New Roman"/>
              <a:ea typeface="Times New Roman"/>
              <a:cs typeface="Times New Roman"/>
              <a:sym typeface="Times New Roman"/>
            </a:endParaRPr>
          </a:p>
          <a:p>
            <a:pPr marL="384038" lvl="0"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Purpose of RFP</a:t>
            </a:r>
            <a:endParaRPr>
              <a:latin typeface="Times New Roman"/>
              <a:ea typeface="Times New Roman"/>
              <a:cs typeface="Times New Roman"/>
              <a:sym typeface="Times New Roman"/>
            </a:endParaRPr>
          </a:p>
          <a:p>
            <a:pPr marL="384038" lvl="0"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Scope of Work</a:t>
            </a:r>
            <a:endParaRPr>
              <a:latin typeface="Times New Roman"/>
              <a:ea typeface="Times New Roman"/>
              <a:cs typeface="Times New Roman"/>
              <a:sym typeface="Times New Roman"/>
            </a:endParaRPr>
          </a:p>
          <a:p>
            <a:pPr marL="384038" lvl="0"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Term of Contract</a:t>
            </a:r>
            <a:endParaRPr>
              <a:latin typeface="Times New Roman"/>
              <a:ea typeface="Times New Roman"/>
              <a:cs typeface="Times New Roman"/>
              <a:sym typeface="Times New Roman"/>
            </a:endParaRPr>
          </a:p>
          <a:p>
            <a:pPr marL="384038" lvl="0"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Key Dates</a:t>
            </a:r>
            <a:endParaRPr>
              <a:latin typeface="Times New Roman"/>
              <a:ea typeface="Times New Roman"/>
              <a:cs typeface="Times New Roman"/>
              <a:sym typeface="Times New Roman"/>
            </a:endParaRPr>
          </a:p>
          <a:p>
            <a:pPr marL="384038" lvl="0"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Proposal Preparation</a:t>
            </a:r>
            <a:endParaRPr>
              <a:latin typeface="Times New Roman"/>
              <a:ea typeface="Times New Roman"/>
              <a:cs typeface="Times New Roman"/>
              <a:sym typeface="Times New Roman"/>
            </a:endParaRPr>
          </a:p>
          <a:p>
            <a:pPr marL="914377" lvl="1"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Executive Summary</a:t>
            </a:r>
            <a:endParaRPr>
              <a:latin typeface="Times New Roman"/>
              <a:ea typeface="Times New Roman"/>
              <a:cs typeface="Times New Roman"/>
              <a:sym typeface="Times New Roman"/>
            </a:endParaRPr>
          </a:p>
          <a:p>
            <a:pPr marL="914377" lvl="1" indent="-384037"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Attestation Form</a:t>
            </a:r>
            <a:endParaRPr/>
          </a:p>
          <a:p>
            <a:pPr marL="914377" lvl="1" indent="-384037"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Confidential Information</a:t>
            </a:r>
            <a:endParaRPr>
              <a:latin typeface="Times New Roman"/>
              <a:ea typeface="Times New Roman"/>
              <a:cs typeface="Times New Roman"/>
              <a:sym typeface="Times New Roman"/>
            </a:endParaRPr>
          </a:p>
          <a:p>
            <a:pPr marL="914377" lvl="1"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Indiana Economic Impact Form</a:t>
            </a:r>
            <a:endParaRPr>
              <a:latin typeface="Times New Roman"/>
              <a:ea typeface="Times New Roman"/>
              <a:cs typeface="Times New Roman"/>
              <a:sym typeface="Times New Roman"/>
            </a:endParaRPr>
          </a:p>
          <a:p>
            <a:pPr marL="914377" lvl="1"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Business Proposal </a:t>
            </a:r>
            <a:endParaRPr>
              <a:latin typeface="Times New Roman"/>
              <a:ea typeface="Times New Roman"/>
              <a:cs typeface="Times New Roman"/>
              <a:sym typeface="Times New Roman"/>
            </a:endParaRPr>
          </a:p>
          <a:p>
            <a:pPr marL="914377" lvl="1" indent="-384037"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Technical Proposal </a:t>
            </a:r>
            <a:endParaRPr>
              <a:solidFill>
                <a:srgbClr val="101D49"/>
              </a:solidFill>
              <a:latin typeface="Times New Roman"/>
              <a:ea typeface="Times New Roman"/>
              <a:cs typeface="Times New Roman"/>
              <a:sym typeface="Times New Roman"/>
            </a:endParaRPr>
          </a:p>
          <a:p>
            <a:pPr marL="914377" lvl="1" indent="-384037" algn="l" rtl="0">
              <a:lnSpc>
                <a:spcPct val="94000"/>
              </a:lnSpc>
              <a:spcBef>
                <a:spcPts val="200"/>
              </a:spcBef>
              <a:spcAft>
                <a:spcPts val="0"/>
              </a:spcAft>
              <a:buClr>
                <a:srgbClr val="101D49"/>
              </a:buClr>
              <a:buSzPts val="2000"/>
              <a:buFont typeface="Times New Roman"/>
              <a:buChar char="–"/>
            </a:pPr>
            <a:r>
              <a:rPr lang="en-US">
                <a:solidFill>
                  <a:srgbClr val="101D49"/>
                </a:solidFill>
                <a:latin typeface="Times New Roman"/>
                <a:ea typeface="Times New Roman"/>
                <a:cs typeface="Times New Roman"/>
                <a:sym typeface="Times New Roman"/>
              </a:rPr>
              <a:t>Cost Proposal</a:t>
            </a:r>
            <a:endParaRPr>
              <a:solidFill>
                <a:srgbClr val="101D49"/>
              </a:solidFill>
              <a:latin typeface="Times New Roman"/>
              <a:ea typeface="Times New Roman"/>
              <a:cs typeface="Times New Roman"/>
              <a:sym typeface="Times New Roman"/>
            </a:endParaRPr>
          </a:p>
          <a:p>
            <a:pPr marL="530339" lvl="1" indent="0" algn="l" rtl="0">
              <a:lnSpc>
                <a:spcPct val="94000"/>
              </a:lnSpc>
              <a:spcBef>
                <a:spcPts val="200"/>
              </a:spcBef>
              <a:spcAft>
                <a:spcPts val="0"/>
              </a:spcAft>
              <a:buClr>
                <a:schemeClr val="dk2"/>
              </a:buClr>
              <a:buSzPts val="2400"/>
              <a:buNone/>
            </a:pPr>
            <a:endParaRPr sz="2400">
              <a:solidFill>
                <a:srgbClr val="101D49"/>
              </a:solidFill>
            </a:endParaRPr>
          </a:p>
        </p:txBody>
      </p:sp>
      <p:sp>
        <p:nvSpPr>
          <p:cNvPr id="110" name="Google Shape;110;p2"/>
          <p:cNvSpPr txBox="1">
            <a:spLocks noGrp="1"/>
          </p:cNvSpPr>
          <p:nvPr>
            <p:ph type="body" idx="4"/>
          </p:nvPr>
        </p:nvSpPr>
        <p:spPr>
          <a:xfrm>
            <a:off x="6528816" y="2001465"/>
            <a:ext cx="4443984" cy="3689688"/>
          </a:xfrm>
          <a:prstGeom prst="rect">
            <a:avLst/>
          </a:prstGeom>
          <a:noFill/>
          <a:ln>
            <a:noFill/>
          </a:ln>
        </p:spPr>
        <p:txBody>
          <a:bodyPr spcFirstLastPara="1" wrap="square" lIns="91425" tIns="45700" rIns="91425" bIns="45700" anchor="t" anchorCtr="0">
            <a:normAutofit/>
          </a:bodyPr>
          <a:lstStyle/>
          <a:p>
            <a:pPr marL="384038" lvl="0" indent="-384038" algn="l" rtl="0">
              <a:lnSpc>
                <a:spcPct val="94000"/>
              </a:lnSpc>
              <a:spcBef>
                <a:spcPts val="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Evaluation Criteria</a:t>
            </a:r>
            <a:endParaRPr>
              <a:latin typeface="Times New Roman"/>
              <a:ea typeface="Times New Roman"/>
              <a:cs typeface="Times New Roman"/>
              <a:sym typeface="Times New Roman"/>
            </a:endParaRPr>
          </a:p>
          <a:p>
            <a:pPr marL="384038" lvl="0"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Minority and Women’s Business Enterprises (M/WBE)</a:t>
            </a:r>
            <a:endParaRPr/>
          </a:p>
          <a:p>
            <a:pPr marL="384038" lvl="0"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Indiana Veteran Owned Small Business Enterprises (IVOSB)</a:t>
            </a:r>
            <a:endParaRPr/>
          </a:p>
          <a:p>
            <a:pPr marL="384038" lvl="0"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Buy Indiana</a:t>
            </a:r>
            <a:endParaRPr>
              <a:latin typeface="Times New Roman"/>
              <a:ea typeface="Times New Roman"/>
              <a:cs typeface="Times New Roman"/>
              <a:sym typeface="Times New Roman"/>
            </a:endParaRPr>
          </a:p>
          <a:p>
            <a:pPr marL="384038" lvl="0"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Submission Requirements</a:t>
            </a:r>
            <a:endParaRPr>
              <a:latin typeface="Times New Roman"/>
              <a:ea typeface="Times New Roman"/>
              <a:cs typeface="Times New Roman"/>
              <a:sym typeface="Times New Roman"/>
            </a:endParaRPr>
          </a:p>
          <a:p>
            <a:pPr marL="384038" lvl="0"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Optional Forms/Documents</a:t>
            </a:r>
            <a:endParaRPr>
              <a:latin typeface="Times New Roman"/>
              <a:ea typeface="Times New Roman"/>
              <a:cs typeface="Times New Roman"/>
              <a:sym typeface="Times New Roman"/>
            </a:endParaRPr>
          </a:p>
          <a:p>
            <a:pPr marL="384038" lvl="0"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Required Forms/Documents</a:t>
            </a:r>
            <a:endParaRPr>
              <a:latin typeface="Times New Roman"/>
              <a:ea typeface="Times New Roman"/>
              <a:cs typeface="Times New Roman"/>
              <a:sym typeface="Times New Roman"/>
            </a:endParaRPr>
          </a:p>
          <a:p>
            <a:pPr marL="384038" lvl="0"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Additional Information</a:t>
            </a:r>
            <a:endParaRPr>
              <a:latin typeface="Times New Roman"/>
              <a:ea typeface="Times New Roman"/>
              <a:cs typeface="Times New Roman"/>
              <a:sym typeface="Times New Roman"/>
            </a:endParaRPr>
          </a:p>
          <a:p>
            <a:pPr marL="384038" lvl="0" indent="-384038" algn="l" rtl="0">
              <a:lnSpc>
                <a:spcPct val="94000"/>
              </a:lnSpc>
              <a:spcBef>
                <a:spcPts val="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Questions (Attachment G)</a:t>
            </a:r>
            <a:endParaRPr>
              <a:latin typeface="Times New Roman"/>
              <a:ea typeface="Times New Roman"/>
              <a:cs typeface="Times New Roman"/>
              <a:sym typeface="Times New Roman"/>
            </a:endParaRPr>
          </a:p>
          <a:p>
            <a:pPr marL="384038" lvl="0" indent="-257038" algn="l" rtl="0">
              <a:lnSpc>
                <a:spcPct val="94000"/>
              </a:lnSpc>
              <a:spcBef>
                <a:spcPts val="1200"/>
              </a:spcBef>
              <a:spcAft>
                <a:spcPts val="0"/>
              </a:spcAft>
              <a:buClr>
                <a:schemeClr val="dk2"/>
              </a:buClr>
              <a:buSzPts val="2000"/>
              <a:buNone/>
            </a:pPr>
            <a:endParaRPr/>
          </a:p>
        </p:txBody>
      </p:sp>
      <p:sp>
        <p:nvSpPr>
          <p:cNvPr id="111" name="Google Shape;111;p2"/>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Agenda</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19"/>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600"/>
              <a:buFont typeface="Times New Roman"/>
              <a:buNone/>
            </a:pPr>
            <a:r>
              <a:rPr lang="en-US" sz="3600">
                <a:latin typeface="Times New Roman"/>
                <a:ea typeface="Times New Roman"/>
                <a:cs typeface="Times New Roman"/>
                <a:sym typeface="Times New Roman"/>
              </a:rPr>
              <a:t>Minority and Women’s Business Enterprises</a:t>
            </a:r>
            <a:endParaRPr/>
          </a:p>
        </p:txBody>
      </p:sp>
      <p:sp>
        <p:nvSpPr>
          <p:cNvPr id="230" name="Google Shape;230;p19"/>
          <p:cNvSpPr txBox="1">
            <a:spLocks noGrp="1"/>
          </p:cNvSpPr>
          <p:nvPr>
            <p:ph type="body" idx="1"/>
          </p:nvPr>
        </p:nvSpPr>
        <p:spPr>
          <a:xfrm>
            <a:off x="1371600" y="2286000"/>
            <a:ext cx="9601200" cy="4199100"/>
          </a:xfrm>
          <a:prstGeom prst="rect">
            <a:avLst/>
          </a:prstGeom>
          <a:noFill/>
          <a:ln>
            <a:noFill/>
          </a:ln>
        </p:spPr>
        <p:txBody>
          <a:bodyPr spcFirstLastPara="1" wrap="square" lIns="91425" tIns="45700" rIns="91425" bIns="45700" anchor="t" anchorCtr="0">
            <a:noAutofit/>
          </a:bodyPr>
          <a:lstStyle/>
          <a:p>
            <a:pPr marL="0" lvl="0" indent="0" algn="l" rtl="0">
              <a:lnSpc>
                <a:spcPct val="94000"/>
              </a:lnSpc>
              <a:spcBef>
                <a:spcPts val="0"/>
              </a:spcBef>
              <a:spcAft>
                <a:spcPts val="0"/>
              </a:spcAft>
              <a:buClr>
                <a:srgbClr val="101D49"/>
              </a:buClr>
              <a:buSzPts val="2600"/>
              <a:buNone/>
            </a:pPr>
            <a:r>
              <a:rPr lang="en-US" b="1">
                <a:solidFill>
                  <a:srgbClr val="101D49"/>
                </a:solidFill>
                <a:latin typeface="Times New Roman"/>
                <a:ea typeface="Times New Roman"/>
                <a:cs typeface="Times New Roman"/>
                <a:sym typeface="Times New Roman"/>
              </a:rPr>
              <a:t>Contact Information</a:t>
            </a:r>
            <a:endParaRPr/>
          </a:p>
          <a:p>
            <a:pPr marL="914377" lvl="1" indent="-383085" algn="l" rtl="0">
              <a:lnSpc>
                <a:spcPct val="9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2"/>
                  </a:ext>
                </a:extLst>
              </a:rPr>
              <a:t>Phone: 317-232-3061</a:t>
            </a:r>
            <a:endParaRPr/>
          </a:p>
          <a:p>
            <a:pPr marL="914377" lvl="1" indent="-383085" algn="l" rtl="0">
              <a:lnSpc>
                <a:spcPct val="9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E-mail</a:t>
            </a:r>
            <a:r>
              <a:rPr lang="en-US" b="1" i="0">
                <a:solidFill>
                  <a:srgbClr val="101D49"/>
                </a:solidFill>
                <a:latin typeface="Times New Roman"/>
                <a:ea typeface="Times New Roman"/>
                <a:cs typeface="Times New Roman"/>
                <a:sym typeface="Times New Roman"/>
              </a:rPr>
              <a:t>:</a:t>
            </a:r>
            <a:r>
              <a:rPr lang="en-US" i="0">
                <a:solidFill>
                  <a:srgbClr val="101D49"/>
                </a:solidFill>
                <a:latin typeface="Times New Roman"/>
                <a:ea typeface="Times New Roman"/>
                <a:cs typeface="Times New Roman"/>
                <a:sym typeface="Times New Roman"/>
              </a:rPr>
              <a:t> </a:t>
            </a:r>
            <a:r>
              <a:rPr lang="en-US" i="0" u="sng">
                <a:solidFill>
                  <a:schemeClr val="hlink"/>
                </a:solidFill>
                <a:latin typeface="Times New Roman"/>
                <a:ea typeface="Times New Roman"/>
                <a:cs typeface="Times New Roman"/>
                <a:sym typeface="Times New Roman"/>
                <a:hlinkClick r:id="rId3"/>
              </a:rPr>
              <a:t>mwbecompliance@idoa.in.gov</a:t>
            </a:r>
            <a:endParaRPr i="0">
              <a:latin typeface="Times New Roman"/>
              <a:ea typeface="Times New Roman"/>
              <a:cs typeface="Times New Roman"/>
              <a:sym typeface="Times New Roman"/>
            </a:endParaRPr>
          </a:p>
          <a:p>
            <a:pPr marL="914377" lvl="1" indent="-383085" algn="l" rtl="0">
              <a:lnSpc>
                <a:spcPct val="9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Web: </a:t>
            </a:r>
            <a:r>
              <a:rPr lang="en-US" i="0" u="sng">
                <a:solidFill>
                  <a:schemeClr val="hlink"/>
                </a:solidFill>
                <a:latin typeface="Times New Roman"/>
                <a:ea typeface="Times New Roman"/>
                <a:cs typeface="Times New Roman"/>
                <a:sym typeface="Times New Roman"/>
                <a:hlinkClick r:id="rId4"/>
              </a:rPr>
              <a:t>www.in.gov/idoa/mwbe</a:t>
            </a:r>
            <a:endParaRPr i="0">
              <a:latin typeface="Times New Roman"/>
              <a:ea typeface="Times New Roman"/>
              <a:cs typeface="Times New Roman"/>
              <a:sym typeface="Times New Roman"/>
            </a:endParaRPr>
          </a:p>
          <a:p>
            <a:pPr marL="0" lvl="0" indent="0" algn="l" rtl="0">
              <a:lnSpc>
                <a:spcPct val="94000"/>
              </a:lnSpc>
              <a:spcBef>
                <a:spcPts val="1200"/>
              </a:spcBef>
              <a:spcAft>
                <a:spcPts val="0"/>
              </a:spcAft>
              <a:buClr>
                <a:srgbClr val="101D49"/>
              </a:buClr>
              <a:buSzPts val="2600"/>
              <a:buNone/>
            </a:pPr>
            <a:r>
              <a:rPr lang="en-US" b="1">
                <a:solidFill>
                  <a:srgbClr val="101D49"/>
                </a:solidFill>
                <a:latin typeface="Times New Roman"/>
                <a:ea typeface="Times New Roman"/>
                <a:cs typeface="Times New Roman"/>
                <a:sym typeface="Times New Roman"/>
              </a:rPr>
              <a:t>Complete Attachment A, MBE/WBE Form</a:t>
            </a:r>
            <a:endParaRPr/>
          </a:p>
          <a:p>
            <a:pPr marL="384038" lvl="0" indent="-384038" algn="l" rtl="0">
              <a:lnSpc>
                <a:spcPct val="94000"/>
              </a:lnSpc>
              <a:spcBef>
                <a:spcPts val="1200"/>
              </a:spcBef>
              <a:spcAft>
                <a:spcPts val="0"/>
              </a:spcAft>
              <a:buClr>
                <a:srgbClr val="101D49"/>
              </a:buClr>
              <a:buSzPts val="2600"/>
              <a:buNone/>
            </a:pPr>
            <a:r>
              <a:rPr lang="en-US">
                <a:solidFill>
                  <a:srgbClr val="101D49"/>
                </a:solidFill>
                <a:latin typeface="Times New Roman"/>
                <a:ea typeface="Times New Roman"/>
                <a:cs typeface="Times New Roman"/>
                <a:sym typeface="Times New Roman"/>
              </a:rPr>
              <a:t>	- Include sub-contractor letter of commitment</a:t>
            </a:r>
            <a:endParaRPr/>
          </a:p>
          <a:p>
            <a:pPr marL="0" lvl="0" indent="0" algn="l" rtl="0">
              <a:lnSpc>
                <a:spcPct val="94000"/>
              </a:lnSpc>
              <a:spcBef>
                <a:spcPts val="1200"/>
              </a:spcBef>
              <a:spcAft>
                <a:spcPts val="0"/>
              </a:spcAft>
              <a:buClr>
                <a:srgbClr val="101D49"/>
              </a:buClr>
              <a:buSzPts val="2600"/>
              <a:buNone/>
            </a:pPr>
            <a:r>
              <a:rPr lang="en-US" b="1">
                <a:solidFill>
                  <a:srgbClr val="101D49"/>
                </a:solidFill>
                <a:latin typeface="Times New Roman"/>
                <a:ea typeface="Times New Roman"/>
                <a:cs typeface="Times New Roman"/>
                <a:sym typeface="Times New Roman"/>
              </a:rPr>
              <a:t>Goals for Proposal</a:t>
            </a:r>
            <a:endParaRPr/>
          </a:p>
          <a:p>
            <a:pPr marL="384038" lvl="0" indent="-384038" algn="l" rtl="0">
              <a:lnSpc>
                <a:spcPct val="94000"/>
              </a:lnSpc>
              <a:spcBef>
                <a:spcPts val="1200"/>
              </a:spcBef>
              <a:spcAft>
                <a:spcPts val="0"/>
              </a:spcAft>
              <a:buClr>
                <a:srgbClr val="101D49"/>
              </a:buClr>
              <a:buSzPts val="2600"/>
              <a:buNone/>
            </a:pPr>
            <a:r>
              <a:rPr lang="en-US">
                <a:solidFill>
                  <a:srgbClr val="101D49"/>
                </a:solidFill>
                <a:latin typeface="Times New Roman"/>
                <a:ea typeface="Times New Roman"/>
                <a:cs typeface="Times New Roman"/>
                <a:sym typeface="Times New Roman"/>
              </a:rPr>
              <a:t>	- 8% Minority Business Enterprise of the</a:t>
            </a:r>
            <a:r>
              <a:rPr lang="en-US">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3"/>
                  </a:ext>
                </a:extLst>
              </a:rPr>
              <a:t> </a:t>
            </a:r>
            <a:r>
              <a:rPr lang="en-US" u="sng">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4"/>
                  </a:ext>
                </a:extLst>
              </a:rPr>
              <a:t>Total Bid Amount</a:t>
            </a:r>
            <a:endParaRPr>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5"/>
                </a:ext>
              </a:extLst>
            </a:endParaRPr>
          </a:p>
          <a:p>
            <a:pPr marL="384037" lvl="0" indent="-384037" algn="l" rtl="0">
              <a:lnSpc>
                <a:spcPct val="94000"/>
              </a:lnSpc>
              <a:spcBef>
                <a:spcPts val="1200"/>
              </a:spcBef>
              <a:spcAft>
                <a:spcPts val="0"/>
              </a:spcAft>
              <a:buClr>
                <a:srgbClr val="101D49"/>
              </a:buClr>
              <a:buSzPts val="2600"/>
              <a:buNone/>
            </a:pPr>
            <a:r>
              <a:rPr lang="en-US">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6"/>
                  </a:ext>
                </a:extLst>
              </a:rPr>
              <a:t>	- 11% Women’s Business Enterprise of the </a:t>
            </a:r>
            <a:r>
              <a:rPr lang="en-US" u="sng">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7"/>
                  </a:ext>
                </a:extLst>
              </a:rPr>
              <a:t>Total Bid Amount</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5" name="Google Shape;235;p20"/>
          <p:cNvPicPr preferRelativeResize="0"/>
          <p:nvPr/>
        </p:nvPicPr>
        <p:blipFill rotWithShape="1">
          <a:blip r:embed="rId3">
            <a:alphaModFix/>
          </a:blip>
          <a:srcRect/>
          <a:stretch/>
        </p:blipFill>
        <p:spPr>
          <a:xfrm>
            <a:off x="3819148" y="586825"/>
            <a:ext cx="4553704" cy="5684350"/>
          </a:xfrm>
          <a:prstGeom prst="rect">
            <a:avLst/>
          </a:prstGeom>
          <a:noFill/>
          <a:ln w="9525" cap="sq" cmpd="sng">
            <a:solidFill>
              <a:srgbClr val="000000"/>
            </a:solidFill>
            <a:prstDash val="solid"/>
            <a:miter lim="800000"/>
            <a:headEnd type="none" w="sm" len="sm"/>
            <a:tailEnd type="none" w="sm" len="sm"/>
          </a:ln>
          <a:effectLst>
            <a:outerShdw blurRad="50800" dist="38100" dir="2700000" algn="tl" rotWithShape="0">
              <a:srgbClr val="000000">
                <a:alpha val="42352"/>
              </a:srgbClr>
            </a:outerShdw>
          </a:effectLst>
        </p:spPr>
      </p:pic>
      <p:sp>
        <p:nvSpPr>
          <p:cNvPr id="236" name="Google Shape;236;p20"/>
          <p:cNvSpPr txBox="1"/>
          <p:nvPr/>
        </p:nvSpPr>
        <p:spPr>
          <a:xfrm>
            <a:off x="1233831" y="3030230"/>
            <a:ext cx="2395958"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FF0000"/>
                </a:solidFill>
                <a:latin typeface="Times New Roman"/>
                <a:ea typeface="Times New Roman"/>
                <a:cs typeface="Times New Roman"/>
                <a:sym typeface="Times New Roman"/>
              </a:rPr>
              <a:t>Please carefully review the information in this box. </a:t>
            </a:r>
            <a:endParaRPr sz="1400" b="0" i="0" u="none" strike="noStrike" cap="none">
              <a:solidFill>
                <a:srgbClr val="000000"/>
              </a:solidFill>
              <a:latin typeface="Arial"/>
              <a:ea typeface="Arial"/>
              <a:cs typeface="Arial"/>
              <a:sym typeface="Arial"/>
            </a:endParaRPr>
          </a:p>
        </p:txBody>
      </p:sp>
      <p:cxnSp>
        <p:nvCxnSpPr>
          <p:cNvPr id="237" name="Google Shape;237;p20"/>
          <p:cNvCxnSpPr/>
          <p:nvPr/>
        </p:nvCxnSpPr>
        <p:spPr>
          <a:xfrm>
            <a:off x="2320290" y="3553450"/>
            <a:ext cx="1405890" cy="0"/>
          </a:xfrm>
          <a:prstGeom prst="straightConnector1">
            <a:avLst/>
          </a:prstGeom>
          <a:noFill/>
          <a:ln w="34925" cap="flat" cmpd="sng">
            <a:solidFill>
              <a:schemeClr val="dk1"/>
            </a:solidFill>
            <a:prstDash val="solid"/>
            <a:round/>
            <a:headEnd type="none" w="sm" len="sm"/>
            <a:tailEnd type="triangle" w="med" len="med"/>
          </a:ln>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21"/>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600"/>
              <a:buFont typeface="Times New Roman"/>
              <a:buNone/>
            </a:pPr>
            <a:r>
              <a:rPr lang="en-US" sz="3600">
                <a:latin typeface="Times New Roman"/>
                <a:ea typeface="Times New Roman"/>
                <a:cs typeface="Times New Roman"/>
                <a:sym typeface="Times New Roman"/>
              </a:rPr>
              <a:t>Minority and Women’s Business Enterprises</a:t>
            </a:r>
            <a:endParaRPr/>
          </a:p>
        </p:txBody>
      </p:sp>
      <p:sp>
        <p:nvSpPr>
          <p:cNvPr id="243" name="Google Shape;243;p21"/>
          <p:cNvSpPr txBox="1">
            <a:spLocks noGrp="1"/>
          </p:cNvSpPr>
          <p:nvPr>
            <p:ph type="body" idx="1"/>
          </p:nvPr>
        </p:nvSpPr>
        <p:spPr>
          <a:xfrm>
            <a:off x="1371600" y="2286000"/>
            <a:ext cx="9601200" cy="28515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101D49"/>
              </a:buClr>
              <a:buSzPts val="1700"/>
              <a:buNone/>
            </a:pPr>
            <a:r>
              <a:rPr lang="en-US" b="1">
                <a:solidFill>
                  <a:srgbClr val="101D49"/>
                </a:solidFill>
                <a:latin typeface="Times New Roman"/>
                <a:ea typeface="Times New Roman"/>
                <a:cs typeface="Times New Roman"/>
                <a:sym typeface="Times New Roman"/>
              </a:rPr>
              <a:t>Prime contractors must ensure that the proposed subcontractors meet the following criteria:</a:t>
            </a:r>
            <a:endParaRPr/>
          </a:p>
          <a:p>
            <a:pPr marL="384038" lvl="0" indent="-384038" algn="l" rtl="0">
              <a:lnSpc>
                <a:spcPct val="84000"/>
              </a:lnSpc>
              <a:spcBef>
                <a:spcPts val="1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Are listed in the IDOA Directory of Certified Firms, on or before the proposal due date, national diversity plans are generally not accepted. The directory can be found here: </a:t>
            </a:r>
            <a:r>
              <a:rPr lang="en-US" u="sng">
                <a:solidFill>
                  <a:schemeClr val="hlink"/>
                </a:solidFill>
                <a:latin typeface="Times New Roman"/>
                <a:ea typeface="Times New Roman"/>
                <a:cs typeface="Times New Roman"/>
                <a:sym typeface="Times New Roman"/>
                <a:hlinkClick r:id="rId3"/>
              </a:rPr>
              <a:t>http://www.in.gov/idoa/mwbe/2743.htm</a:t>
            </a:r>
            <a:r>
              <a:rPr lang="en-US">
                <a:latin typeface="Times New Roman"/>
                <a:ea typeface="Times New Roman"/>
                <a:cs typeface="Times New Roman"/>
                <a:sym typeface="Times New Roman"/>
              </a:rPr>
              <a:t>. </a:t>
            </a:r>
            <a:endParaRPr/>
          </a:p>
          <a:p>
            <a:pPr marL="384038" lvl="0" indent="-384038" algn="l" rtl="0">
              <a:lnSpc>
                <a:spcPct val="84000"/>
              </a:lnSpc>
              <a:spcBef>
                <a:spcPts val="1200"/>
              </a:spcBef>
              <a:spcAft>
                <a:spcPts val="0"/>
              </a:spcAft>
              <a:buClr>
                <a:srgbClr val="101D49"/>
              </a:buClr>
              <a:buSzPts val="2000"/>
              <a:buChar char="■"/>
            </a:pPr>
            <a:r>
              <a:rPr lang="en-US" b="1">
                <a:solidFill>
                  <a:srgbClr val="101D49"/>
                </a:solidFill>
                <a:latin typeface="Times New Roman"/>
                <a:ea typeface="Times New Roman"/>
                <a:cs typeface="Times New Roman"/>
                <a:sym typeface="Times New Roman"/>
              </a:rPr>
              <a:t>Serve a Valuable Scope Contribution (VSC) on the engagement, as confirmed by the State.</a:t>
            </a:r>
            <a:endParaRPr/>
          </a:p>
          <a:p>
            <a:pPr marL="384038" lvl="0" indent="-384038" algn="l" rtl="0">
              <a:lnSpc>
                <a:spcPct val="84000"/>
              </a:lnSpc>
              <a:spcBef>
                <a:spcPts val="1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Provide the goods or services specific to the contract and within the industry area for which it is certified.</a:t>
            </a:r>
            <a:endParaRPr/>
          </a:p>
          <a:p>
            <a:pPr marL="384038" lvl="0" indent="-384038" algn="l" rtl="0">
              <a:lnSpc>
                <a:spcPct val="84000"/>
              </a:lnSpc>
              <a:spcBef>
                <a:spcPts val="1200"/>
              </a:spcBef>
              <a:spcAft>
                <a:spcPts val="0"/>
              </a:spcAft>
              <a:buClr>
                <a:srgbClr val="101D49"/>
              </a:buClr>
              <a:buSzPts val="2000"/>
              <a:buChar char="■"/>
            </a:pPr>
            <a:r>
              <a:rPr lang="en-US" b="1">
                <a:solidFill>
                  <a:srgbClr val="101D49"/>
                </a:solidFill>
                <a:latin typeface="Times New Roman"/>
                <a:ea typeface="Times New Roman"/>
                <a:cs typeface="Times New Roman"/>
                <a:sym typeface="Times New Roman"/>
              </a:rPr>
              <a:t>National Diversity Plans are NOT accepted. </a:t>
            </a:r>
            <a:endParaRPr/>
          </a:p>
          <a:p>
            <a:pPr marL="384038" lvl="0" indent="-276088" algn="l" rtl="0">
              <a:lnSpc>
                <a:spcPct val="84000"/>
              </a:lnSpc>
              <a:spcBef>
                <a:spcPts val="1200"/>
              </a:spcBef>
              <a:spcAft>
                <a:spcPts val="0"/>
              </a:spcAft>
              <a:buClr>
                <a:schemeClr val="dk2"/>
              </a:buClr>
              <a:buSzPts val="1700"/>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2"/>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600"/>
              <a:buFont typeface="Times New Roman"/>
              <a:buNone/>
            </a:pPr>
            <a:r>
              <a:rPr lang="en-US" sz="3600">
                <a:latin typeface="Times New Roman"/>
                <a:ea typeface="Times New Roman"/>
                <a:cs typeface="Times New Roman"/>
                <a:sym typeface="Times New Roman"/>
              </a:rPr>
              <a:t>Minority and Women’s Business Enterprises</a:t>
            </a:r>
            <a:endParaRPr/>
          </a:p>
        </p:txBody>
      </p:sp>
      <p:sp>
        <p:nvSpPr>
          <p:cNvPr id="249" name="Google Shape;249;p22"/>
          <p:cNvSpPr txBox="1">
            <a:spLocks noGrp="1"/>
          </p:cNvSpPr>
          <p:nvPr>
            <p:ph type="body" idx="1"/>
          </p:nvPr>
        </p:nvSpPr>
        <p:spPr>
          <a:xfrm>
            <a:off x="1371600" y="2286000"/>
            <a:ext cx="9601200" cy="2900100"/>
          </a:xfrm>
          <a:prstGeom prst="rect">
            <a:avLst/>
          </a:prstGeom>
          <a:noFill/>
          <a:ln>
            <a:noFill/>
          </a:ln>
        </p:spPr>
        <p:txBody>
          <a:bodyPr spcFirstLastPara="1" wrap="square" lIns="91425" tIns="45700" rIns="91425" bIns="45700" anchor="t" anchorCtr="0">
            <a:normAutofit/>
          </a:bodyPr>
          <a:lstStyle/>
          <a:p>
            <a:pPr marL="0" lvl="0" indent="0" algn="l" rtl="0">
              <a:lnSpc>
                <a:spcPct val="94000"/>
              </a:lnSpc>
              <a:spcBef>
                <a:spcPts val="0"/>
              </a:spcBef>
              <a:spcAft>
                <a:spcPts val="0"/>
              </a:spcAft>
              <a:buClr>
                <a:srgbClr val="101D49"/>
              </a:buClr>
              <a:buSzPts val="2000"/>
              <a:buNone/>
            </a:pPr>
            <a:r>
              <a:rPr lang="en-US" b="1">
                <a:solidFill>
                  <a:srgbClr val="101D49"/>
                </a:solidFill>
                <a:latin typeface="Times New Roman"/>
                <a:ea typeface="Times New Roman"/>
                <a:cs typeface="Times New Roman"/>
                <a:sym typeface="Times New Roman"/>
              </a:rPr>
              <a:t>Prime contractors should note the following: </a:t>
            </a:r>
            <a:endParaRPr/>
          </a:p>
          <a:p>
            <a:pPr marL="384038" lvl="0" indent="-384038" algn="l" rtl="0">
              <a:lnSpc>
                <a:spcPct val="94000"/>
              </a:lnSpc>
              <a:spcBef>
                <a:spcPts val="1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Subcontractors’ MBE/WBE Certification Letter, provided by IDOA, must accompany the proposal to show current status of certification.</a:t>
            </a:r>
            <a:endParaRPr/>
          </a:p>
          <a:p>
            <a:pPr marL="384038" lvl="0" indent="-384038" algn="l" rtl="0">
              <a:lnSpc>
                <a:spcPct val="94000"/>
              </a:lnSpc>
              <a:spcBef>
                <a:spcPts val="1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Each firm may only serve as one classification – MBE or WBE (see section 1.21).</a:t>
            </a:r>
            <a:endParaRPr/>
          </a:p>
          <a:p>
            <a:pPr marL="384038" lvl="0" indent="-384038" algn="l" rtl="0">
              <a:lnSpc>
                <a:spcPct val="94000"/>
              </a:lnSpc>
              <a:spcBef>
                <a:spcPts val="1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Pursuant to 25 IAC 5-6-2(b)(d), a Prime Contractor who is an MBE or WBE must meet subcontractor goals by using other listed certified firms.  Certified Prime Contractors cannot count their own workforce or companies to meet this requirement.</a:t>
            </a:r>
            <a:endParaRPr/>
          </a:p>
          <a:p>
            <a:pPr marL="384038" lvl="0" indent="-257038" algn="l" rtl="0">
              <a:lnSpc>
                <a:spcPct val="94000"/>
              </a:lnSpc>
              <a:spcBef>
                <a:spcPts val="1200"/>
              </a:spcBef>
              <a:spcAft>
                <a:spcPts val="0"/>
              </a:spcAft>
              <a:buClr>
                <a:schemeClr val="dk2"/>
              </a:buClr>
              <a:buSzPts val="2000"/>
              <a:buNone/>
            </a:pP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23"/>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600"/>
              <a:buFont typeface="Times New Roman"/>
              <a:buNone/>
            </a:pPr>
            <a:r>
              <a:rPr lang="en-US" sz="3600">
                <a:latin typeface="Times New Roman"/>
                <a:ea typeface="Times New Roman"/>
                <a:cs typeface="Times New Roman"/>
                <a:sym typeface="Times New Roman"/>
              </a:rPr>
              <a:t>Minority and Women’s Business Enterprises</a:t>
            </a:r>
            <a:endParaRPr/>
          </a:p>
        </p:txBody>
      </p:sp>
      <p:sp>
        <p:nvSpPr>
          <p:cNvPr id="256" name="Google Shape;256;p23"/>
          <p:cNvSpPr/>
          <p:nvPr/>
        </p:nvSpPr>
        <p:spPr>
          <a:xfrm>
            <a:off x="1171905" y="3097510"/>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3300"/>
              </a:solidFill>
              <a:latin typeface="Garamond"/>
              <a:ea typeface="Garamond"/>
              <a:cs typeface="Garamond"/>
              <a:sym typeface="Garamond"/>
            </a:endParaRPr>
          </a:p>
        </p:txBody>
      </p:sp>
      <p:sp>
        <p:nvSpPr>
          <p:cNvPr id="257" name="Google Shape;257;p23"/>
          <p:cNvSpPr/>
          <p:nvPr/>
        </p:nvSpPr>
        <p:spPr>
          <a:xfrm>
            <a:off x="1171905" y="3482842"/>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3300"/>
              </a:solidFill>
              <a:latin typeface="Garamond"/>
              <a:ea typeface="Garamond"/>
              <a:cs typeface="Garamond"/>
              <a:sym typeface="Garamond"/>
            </a:endParaRPr>
          </a:p>
        </p:txBody>
      </p:sp>
      <p:sp>
        <p:nvSpPr>
          <p:cNvPr id="258" name="Google Shape;258;p23"/>
          <p:cNvSpPr/>
          <p:nvPr/>
        </p:nvSpPr>
        <p:spPr>
          <a:xfrm>
            <a:off x="1171905" y="4751033"/>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3300"/>
              </a:solidFill>
              <a:latin typeface="Garamond"/>
              <a:ea typeface="Garamond"/>
              <a:cs typeface="Garamond"/>
              <a:sym typeface="Garamond"/>
            </a:endParaRPr>
          </a:p>
        </p:txBody>
      </p:sp>
      <p:sp>
        <p:nvSpPr>
          <p:cNvPr id="259" name="Google Shape;259;p23"/>
          <p:cNvSpPr/>
          <p:nvPr/>
        </p:nvSpPr>
        <p:spPr>
          <a:xfrm>
            <a:off x="1171905" y="5169189"/>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3300"/>
              </a:solidFill>
              <a:latin typeface="Garamond"/>
              <a:ea typeface="Garamond"/>
              <a:cs typeface="Garamond"/>
              <a:sym typeface="Garamond"/>
            </a:endParaRPr>
          </a:p>
        </p:txBody>
      </p:sp>
      <p:sp>
        <p:nvSpPr>
          <p:cNvPr id="260" name="Google Shape;260;p23"/>
          <p:cNvSpPr/>
          <p:nvPr/>
        </p:nvSpPr>
        <p:spPr>
          <a:xfrm flipH="1">
            <a:off x="10244898" y="4979633"/>
            <a:ext cx="775200" cy="3039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1" i="0" u="none" strike="noStrike" cap="none">
              <a:solidFill>
                <a:srgbClr val="FF3300"/>
              </a:solidFill>
              <a:latin typeface="Garamond"/>
              <a:ea typeface="Garamond"/>
              <a:cs typeface="Garamond"/>
              <a:sym typeface="Garamond"/>
            </a:endParaRPr>
          </a:p>
        </p:txBody>
      </p:sp>
      <p:pic>
        <p:nvPicPr>
          <p:cNvPr id="261" name="Google Shape;261;p23"/>
          <p:cNvPicPr preferRelativeResize="0"/>
          <p:nvPr/>
        </p:nvPicPr>
        <p:blipFill rotWithShape="1">
          <a:blip r:embed="rId3">
            <a:alphaModFix/>
          </a:blip>
          <a:srcRect/>
          <a:stretch/>
        </p:blipFill>
        <p:spPr>
          <a:xfrm>
            <a:off x="1947773" y="1833266"/>
            <a:ext cx="8252836" cy="4555624"/>
          </a:xfrm>
          <a:prstGeom prst="rect">
            <a:avLst/>
          </a:prstGeom>
          <a:noFill/>
          <a:ln>
            <a:noFill/>
          </a:ln>
        </p:spPr>
      </p:pic>
      <p:sp>
        <p:nvSpPr>
          <p:cNvPr id="262" name="Google Shape;262;p23"/>
          <p:cNvSpPr/>
          <p:nvPr/>
        </p:nvSpPr>
        <p:spPr>
          <a:xfrm>
            <a:off x="2507179" y="2310560"/>
            <a:ext cx="633000" cy="164700"/>
          </a:xfrm>
          <a:prstGeom prst="rect">
            <a:avLst/>
          </a:prstGeom>
          <a:solidFill>
            <a:schemeClr val="lt1"/>
          </a:solidFill>
          <a:ln w="349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24"/>
          <p:cNvSpPr txBox="1">
            <a:spLocks noGrp="1"/>
          </p:cNvSpPr>
          <p:nvPr>
            <p:ph type="title"/>
          </p:nvPr>
        </p:nvSpPr>
        <p:spPr>
          <a:xfrm>
            <a:off x="1371600" y="871538"/>
            <a:ext cx="9601200" cy="828675"/>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600"/>
              <a:buFont typeface="Times New Roman"/>
              <a:buNone/>
            </a:pPr>
            <a:r>
              <a:rPr lang="en-US" sz="3600">
                <a:latin typeface="Times New Roman"/>
                <a:ea typeface="Times New Roman"/>
                <a:cs typeface="Times New Roman"/>
                <a:sym typeface="Times New Roman"/>
              </a:rPr>
              <a:t>Minority and Women’s Business Enterprises</a:t>
            </a:r>
            <a:endParaRPr/>
          </a:p>
        </p:txBody>
      </p:sp>
      <p:sp>
        <p:nvSpPr>
          <p:cNvPr id="269" name="Google Shape;269;p24"/>
          <p:cNvSpPr txBox="1">
            <a:spLocks noGrp="1"/>
          </p:cNvSpPr>
          <p:nvPr>
            <p:ph type="body" idx="1"/>
          </p:nvPr>
        </p:nvSpPr>
        <p:spPr>
          <a:xfrm>
            <a:off x="1198295" y="1912474"/>
            <a:ext cx="9601200" cy="4383027"/>
          </a:xfrm>
          <a:prstGeom prst="rect">
            <a:avLst/>
          </a:prstGeom>
          <a:noFill/>
          <a:ln>
            <a:noFill/>
          </a:ln>
        </p:spPr>
        <p:txBody>
          <a:bodyPr spcFirstLastPara="1" wrap="square" lIns="91425" tIns="45700" rIns="91425" bIns="45700" anchor="t" anchorCtr="0">
            <a:normAutofit fontScale="77500" lnSpcReduction="20000"/>
          </a:bodyPr>
          <a:lstStyle/>
          <a:p>
            <a:pPr marL="115888" lvl="0" indent="-115888" algn="l" rtl="0">
              <a:lnSpc>
                <a:spcPct val="94000"/>
              </a:lnSpc>
              <a:spcBef>
                <a:spcPts val="0"/>
              </a:spcBef>
              <a:spcAft>
                <a:spcPts val="0"/>
              </a:spcAft>
              <a:buClr>
                <a:srgbClr val="101D49"/>
              </a:buClr>
              <a:buSzPct val="100000"/>
              <a:buChar char="■"/>
            </a:pPr>
            <a:r>
              <a:rPr lang="en-US" sz="1800" b="1">
                <a:solidFill>
                  <a:srgbClr val="101D49"/>
                </a:solidFill>
                <a:latin typeface="Times New Roman"/>
                <a:ea typeface="Times New Roman"/>
                <a:cs typeface="Times New Roman"/>
                <a:sym typeface="Times New Roman"/>
              </a:rPr>
              <a:t>MBE/WBE Scoring Methodology as of August 2014:</a:t>
            </a:r>
            <a:r>
              <a:rPr lang="en-US" sz="1800">
                <a:solidFill>
                  <a:srgbClr val="101D49"/>
                </a:solidFill>
                <a:latin typeface="Times New Roman"/>
                <a:ea typeface="Times New Roman"/>
                <a:cs typeface="Times New Roman"/>
                <a:sym typeface="Times New Roman"/>
              </a:rPr>
              <a:t> </a:t>
            </a:r>
            <a:r>
              <a:rPr lang="en-US" sz="1600">
                <a:solidFill>
                  <a:srgbClr val="101D49"/>
                </a:solidFill>
                <a:latin typeface="Times New Roman"/>
                <a:ea typeface="Times New Roman"/>
                <a:cs typeface="Times New Roman"/>
                <a:sym typeface="Times New Roman"/>
              </a:rPr>
              <a:t>MBE/WBE scoring is conducted based on 10 points plus a possible 2 bonus points scale</a:t>
            </a:r>
            <a:endParaRPr/>
          </a:p>
          <a:p>
            <a:pPr marL="346075" lvl="1" indent="-111125" algn="l" rtl="0">
              <a:lnSpc>
                <a:spcPct val="94000"/>
              </a:lnSpc>
              <a:spcBef>
                <a:spcPts val="700"/>
              </a:spcBef>
              <a:spcAft>
                <a:spcPts val="0"/>
              </a:spcAft>
              <a:buClr>
                <a:srgbClr val="101D49"/>
              </a:buClr>
              <a:buSzPct val="100000"/>
              <a:buFont typeface="Arial"/>
              <a:buChar char="-"/>
            </a:pPr>
            <a:r>
              <a:rPr lang="en-US" sz="1600" i="0">
                <a:solidFill>
                  <a:srgbClr val="101D49"/>
                </a:solidFill>
                <a:latin typeface="Times New Roman"/>
                <a:ea typeface="Times New Roman"/>
                <a:cs typeface="Times New Roman"/>
                <a:sym typeface="Times New Roman"/>
              </a:rPr>
              <a:t>MBE: Possible 5 points + 1 bonus point</a:t>
            </a:r>
            <a:endParaRPr/>
          </a:p>
          <a:p>
            <a:pPr marL="346075" lvl="1" indent="-111125" algn="l" rtl="0">
              <a:lnSpc>
                <a:spcPct val="94000"/>
              </a:lnSpc>
              <a:spcBef>
                <a:spcPts val="700"/>
              </a:spcBef>
              <a:spcAft>
                <a:spcPts val="0"/>
              </a:spcAft>
              <a:buClr>
                <a:srgbClr val="101D49"/>
              </a:buClr>
              <a:buSzPct val="100000"/>
              <a:buFont typeface="Arial"/>
              <a:buChar char="-"/>
            </a:pPr>
            <a:r>
              <a:rPr lang="en-US" sz="1600" i="0">
                <a:solidFill>
                  <a:srgbClr val="101D49"/>
                </a:solidFill>
                <a:latin typeface="Times New Roman"/>
                <a:ea typeface="Times New Roman"/>
                <a:cs typeface="Times New Roman"/>
                <a:sym typeface="Times New Roman"/>
              </a:rPr>
              <a:t>WBE: Possible 5 points + 1 bonus Point</a:t>
            </a:r>
            <a:endParaRPr/>
          </a:p>
          <a:p>
            <a:pPr marL="115888" lvl="0" indent="-115888" algn="l" rtl="0">
              <a:lnSpc>
                <a:spcPct val="94000"/>
              </a:lnSpc>
              <a:spcBef>
                <a:spcPts val="1200"/>
              </a:spcBef>
              <a:spcAft>
                <a:spcPts val="0"/>
              </a:spcAft>
              <a:buClr>
                <a:srgbClr val="101D49"/>
              </a:buClr>
              <a:buSzPct val="100000"/>
              <a:buChar char="■"/>
            </a:pPr>
            <a:r>
              <a:rPr lang="en-US" sz="1800" b="1">
                <a:solidFill>
                  <a:srgbClr val="101D49"/>
                </a:solidFill>
                <a:latin typeface="Times New Roman"/>
                <a:ea typeface="Times New Roman"/>
                <a:cs typeface="Times New Roman"/>
                <a:sym typeface="Times New Roman"/>
              </a:rPr>
              <a:t>Professional Services Scoring Methodology:</a:t>
            </a:r>
            <a:endParaRPr/>
          </a:p>
          <a:p>
            <a:pPr marL="346075" lvl="1" indent="-114300" algn="l" rtl="0">
              <a:lnSpc>
                <a:spcPct val="94000"/>
              </a:lnSpc>
              <a:spcBef>
                <a:spcPts val="700"/>
              </a:spcBef>
              <a:spcAft>
                <a:spcPts val="0"/>
              </a:spcAft>
              <a:buClr>
                <a:srgbClr val="101D49"/>
              </a:buClr>
              <a:buSzPct val="100000"/>
              <a:buFont typeface="Calibri"/>
              <a:buChar char="-"/>
            </a:pPr>
            <a:r>
              <a:rPr lang="en-US" sz="1600" i="0">
                <a:solidFill>
                  <a:srgbClr val="101D49"/>
                </a:solidFill>
                <a:latin typeface="Times New Roman"/>
                <a:ea typeface="Times New Roman"/>
                <a:cs typeface="Times New Roman"/>
                <a:sym typeface="Times New Roman"/>
              </a:rPr>
              <a:t>The points will be awarded on the following schedule:</a:t>
            </a:r>
            <a:endParaRPr/>
          </a:p>
          <a:p>
            <a:pPr marL="231775" lvl="1" indent="0" algn="l" rtl="0">
              <a:lnSpc>
                <a:spcPct val="94000"/>
              </a:lnSpc>
              <a:spcBef>
                <a:spcPts val="700"/>
              </a:spcBef>
              <a:spcAft>
                <a:spcPts val="0"/>
              </a:spcAft>
              <a:buClr>
                <a:srgbClr val="101D49"/>
              </a:buClr>
              <a:buSzPct val="100000"/>
              <a:buNone/>
            </a:pPr>
            <a:r>
              <a:rPr lang="en-US" sz="1600" i="0">
                <a:solidFill>
                  <a:srgbClr val="101D49"/>
                </a:solidFill>
                <a:latin typeface="Times New Roman"/>
                <a:ea typeface="Times New Roman"/>
                <a:cs typeface="Times New Roman"/>
                <a:sym typeface="Times New Roman"/>
              </a:rPr>
              <a:t>MBE:</a:t>
            </a:r>
            <a:br>
              <a:rPr lang="en-US" sz="1600" i="0">
                <a:solidFill>
                  <a:srgbClr val="101D49"/>
                </a:solidFill>
                <a:latin typeface="Times New Roman"/>
                <a:ea typeface="Times New Roman"/>
                <a:cs typeface="Times New Roman"/>
                <a:sym typeface="Times New Roman"/>
              </a:rPr>
            </a:br>
            <a:br>
              <a:rPr lang="en-US" sz="1600" i="0">
                <a:solidFill>
                  <a:srgbClr val="101D49"/>
                </a:solidFill>
                <a:latin typeface="Times New Roman"/>
                <a:ea typeface="Times New Roman"/>
                <a:cs typeface="Times New Roman"/>
                <a:sym typeface="Times New Roman"/>
              </a:rPr>
            </a:br>
            <a:endParaRPr sz="1600" i="0">
              <a:solidFill>
                <a:srgbClr val="101D49"/>
              </a:solidFill>
              <a:latin typeface="Times New Roman"/>
              <a:ea typeface="Times New Roman"/>
              <a:cs typeface="Times New Roman"/>
              <a:sym typeface="Times New Roman"/>
            </a:endParaRPr>
          </a:p>
          <a:p>
            <a:pPr marL="346075" lvl="1" indent="-35558" algn="l" rtl="0">
              <a:lnSpc>
                <a:spcPct val="94000"/>
              </a:lnSpc>
              <a:spcBef>
                <a:spcPts val="700"/>
              </a:spcBef>
              <a:spcAft>
                <a:spcPts val="0"/>
              </a:spcAft>
              <a:buClr>
                <a:schemeClr val="dk2"/>
              </a:buClr>
              <a:buSzPct val="100000"/>
              <a:buFont typeface="Calibri"/>
              <a:buNone/>
            </a:pPr>
            <a:endParaRPr sz="1600" i="0">
              <a:solidFill>
                <a:srgbClr val="101D49"/>
              </a:solidFill>
              <a:latin typeface="Times New Roman"/>
              <a:ea typeface="Times New Roman"/>
              <a:cs typeface="Times New Roman"/>
              <a:sym typeface="Times New Roman"/>
            </a:endParaRPr>
          </a:p>
          <a:p>
            <a:pPr marL="231775" lvl="1" indent="0" algn="l" rtl="0">
              <a:lnSpc>
                <a:spcPct val="94000"/>
              </a:lnSpc>
              <a:spcBef>
                <a:spcPts val="700"/>
              </a:spcBef>
              <a:spcAft>
                <a:spcPts val="0"/>
              </a:spcAft>
              <a:buClr>
                <a:srgbClr val="101D49"/>
              </a:buClr>
              <a:buSzPct val="100000"/>
              <a:buNone/>
            </a:pPr>
            <a:endParaRPr sz="1600" i="0">
              <a:solidFill>
                <a:srgbClr val="101D49"/>
              </a:solidFill>
              <a:latin typeface="Times New Roman"/>
              <a:ea typeface="Times New Roman"/>
              <a:cs typeface="Times New Roman"/>
              <a:sym typeface="Times New Roman"/>
            </a:endParaRPr>
          </a:p>
          <a:p>
            <a:pPr marL="231775" lvl="1" indent="0" algn="l" rtl="0">
              <a:lnSpc>
                <a:spcPct val="94000"/>
              </a:lnSpc>
              <a:spcBef>
                <a:spcPts val="700"/>
              </a:spcBef>
              <a:spcAft>
                <a:spcPts val="0"/>
              </a:spcAft>
              <a:buClr>
                <a:srgbClr val="101D49"/>
              </a:buClr>
              <a:buSzPct val="100000"/>
              <a:buNone/>
            </a:pPr>
            <a:r>
              <a:rPr lang="en-US" sz="1600" i="0">
                <a:solidFill>
                  <a:srgbClr val="101D49"/>
                </a:solidFill>
                <a:latin typeface="Times New Roman"/>
                <a:ea typeface="Times New Roman"/>
                <a:cs typeface="Times New Roman"/>
                <a:sym typeface="Times New Roman"/>
              </a:rPr>
              <a:t>WBE:</a:t>
            </a:r>
            <a:endParaRPr/>
          </a:p>
          <a:p>
            <a:pPr marL="231775" lvl="1" indent="0" algn="l" rtl="0">
              <a:lnSpc>
                <a:spcPct val="94000"/>
              </a:lnSpc>
              <a:spcBef>
                <a:spcPts val="700"/>
              </a:spcBef>
              <a:spcAft>
                <a:spcPts val="0"/>
              </a:spcAft>
              <a:buClr>
                <a:schemeClr val="dk2"/>
              </a:buClr>
              <a:buSzPct val="100000"/>
              <a:buNone/>
            </a:pPr>
            <a:endParaRPr sz="1600" i="0">
              <a:solidFill>
                <a:srgbClr val="101D49"/>
              </a:solidFill>
              <a:latin typeface="Times New Roman"/>
              <a:ea typeface="Times New Roman"/>
              <a:cs typeface="Times New Roman"/>
              <a:sym typeface="Times New Roman"/>
            </a:endParaRPr>
          </a:p>
          <a:p>
            <a:pPr marL="346075" lvl="1" indent="-35558" algn="l" rtl="0">
              <a:lnSpc>
                <a:spcPct val="94000"/>
              </a:lnSpc>
              <a:spcBef>
                <a:spcPts val="700"/>
              </a:spcBef>
              <a:spcAft>
                <a:spcPts val="0"/>
              </a:spcAft>
              <a:buClr>
                <a:schemeClr val="dk2"/>
              </a:buClr>
              <a:buSzPct val="100000"/>
              <a:buFont typeface="Calibri"/>
              <a:buNone/>
            </a:pPr>
            <a:endParaRPr sz="1600" i="0">
              <a:solidFill>
                <a:srgbClr val="101D49"/>
              </a:solidFill>
              <a:latin typeface="Times New Roman"/>
              <a:ea typeface="Times New Roman"/>
              <a:cs typeface="Times New Roman"/>
              <a:sym typeface="Times New Roman"/>
            </a:endParaRPr>
          </a:p>
          <a:p>
            <a:pPr marL="346075" lvl="1" indent="-114300" algn="l" rtl="0">
              <a:lnSpc>
                <a:spcPct val="94000"/>
              </a:lnSpc>
              <a:spcBef>
                <a:spcPts val="700"/>
              </a:spcBef>
              <a:spcAft>
                <a:spcPts val="0"/>
              </a:spcAft>
              <a:buClr>
                <a:srgbClr val="101D49"/>
              </a:buClr>
              <a:buSzPct val="100000"/>
              <a:buFont typeface="Calibri"/>
              <a:buChar char="-"/>
            </a:pPr>
            <a:r>
              <a:rPr lang="en-US" sz="1600" i="0">
                <a:solidFill>
                  <a:srgbClr val="101D49"/>
                </a:solidFill>
                <a:latin typeface="Times New Roman"/>
                <a:ea typeface="Times New Roman"/>
                <a:cs typeface="Times New Roman"/>
                <a:sym typeface="Times New Roman"/>
              </a:rPr>
              <a:t>Fractional percentages will be rounded up or down to the nearest whole percentage</a:t>
            </a:r>
            <a:endParaRPr/>
          </a:p>
          <a:p>
            <a:pPr marL="346075" lvl="1" indent="-114300" algn="l" rtl="0">
              <a:lnSpc>
                <a:spcPct val="94000"/>
              </a:lnSpc>
              <a:spcBef>
                <a:spcPts val="700"/>
              </a:spcBef>
              <a:spcAft>
                <a:spcPts val="0"/>
              </a:spcAft>
              <a:buClr>
                <a:srgbClr val="101D49"/>
              </a:buClr>
              <a:buSzPct val="100000"/>
              <a:buFont typeface="Calibri"/>
              <a:buChar char="-"/>
            </a:pPr>
            <a:r>
              <a:rPr lang="en-US" sz="1600" i="0">
                <a:solidFill>
                  <a:srgbClr val="101D49"/>
                </a:solidFill>
                <a:latin typeface="Times New Roman"/>
                <a:ea typeface="Times New Roman"/>
                <a:cs typeface="Times New Roman"/>
                <a:sym typeface="Times New Roman"/>
              </a:rPr>
              <a:t>If the respondent’s commitment percentage is rounded down to 0% for MBE or WBE participation the respondent will receive 0 points. </a:t>
            </a:r>
            <a:endParaRPr/>
          </a:p>
          <a:p>
            <a:pPr marL="346075" lvl="1" indent="-114300" algn="l" rtl="0">
              <a:lnSpc>
                <a:spcPct val="94000"/>
              </a:lnSpc>
              <a:spcBef>
                <a:spcPts val="700"/>
              </a:spcBef>
              <a:spcAft>
                <a:spcPts val="0"/>
              </a:spcAft>
              <a:buClr>
                <a:srgbClr val="101D49"/>
              </a:buClr>
              <a:buSzPct val="100000"/>
              <a:buFont typeface="Calibri"/>
              <a:buChar char="-"/>
            </a:pPr>
            <a:r>
              <a:rPr lang="en-US" sz="1600" i="0">
                <a:solidFill>
                  <a:srgbClr val="101D49"/>
                </a:solidFill>
                <a:latin typeface="Times New Roman"/>
                <a:ea typeface="Times New Roman"/>
                <a:cs typeface="Times New Roman"/>
                <a:sym typeface="Times New Roman"/>
              </a:rPr>
              <a:t>Submissions of 0% participation will result in a deduction of 1 point in each category</a:t>
            </a:r>
            <a:endParaRPr/>
          </a:p>
          <a:p>
            <a:pPr marL="346075" lvl="1" indent="-114300" algn="l" rtl="0">
              <a:lnSpc>
                <a:spcPct val="94000"/>
              </a:lnSpc>
              <a:spcBef>
                <a:spcPts val="700"/>
              </a:spcBef>
              <a:spcAft>
                <a:spcPts val="0"/>
              </a:spcAft>
              <a:buClr>
                <a:srgbClr val="101D49"/>
              </a:buClr>
              <a:buSzPct val="100000"/>
              <a:buFont typeface="Calibri"/>
              <a:buChar char="-"/>
            </a:pPr>
            <a:r>
              <a:rPr lang="en-US" sz="1600" i="0">
                <a:solidFill>
                  <a:srgbClr val="101D49"/>
                </a:solidFill>
                <a:latin typeface="Times New Roman"/>
                <a:ea typeface="Times New Roman"/>
                <a:cs typeface="Times New Roman"/>
                <a:sym typeface="Times New Roman"/>
              </a:rPr>
              <a:t>The highest submission which exceeds the goal (“exceeds” defined as a commitment percentage that is equal to or greater than 9% </a:t>
            </a:r>
            <a:r>
              <a:rPr lang="en-US" sz="1600" i="0" u="sng">
                <a:solidFill>
                  <a:srgbClr val="101D49"/>
                </a:solidFill>
                <a:latin typeface="Times New Roman"/>
                <a:ea typeface="Times New Roman"/>
                <a:cs typeface="Times New Roman"/>
                <a:sym typeface="Times New Roman"/>
              </a:rPr>
              <a:t>before rounding</a:t>
            </a:r>
            <a:r>
              <a:rPr lang="en-US" sz="1600" i="0">
                <a:solidFill>
                  <a:srgbClr val="101D49"/>
                </a:solidFill>
                <a:latin typeface="Times New Roman"/>
                <a:ea typeface="Times New Roman"/>
                <a:cs typeface="Times New Roman"/>
                <a:sym typeface="Times New Roman"/>
              </a:rPr>
              <a:t> for the MBE participation or equal to or greater than 12% </a:t>
            </a:r>
            <a:r>
              <a:rPr lang="en-US" sz="1600" i="0" u="sng">
                <a:solidFill>
                  <a:srgbClr val="101D49"/>
                </a:solidFill>
                <a:latin typeface="Times New Roman"/>
                <a:ea typeface="Times New Roman"/>
                <a:cs typeface="Times New Roman"/>
                <a:sym typeface="Times New Roman"/>
              </a:rPr>
              <a:t>before rounding</a:t>
            </a:r>
            <a:r>
              <a:rPr lang="en-US" sz="1600" i="0">
                <a:solidFill>
                  <a:srgbClr val="101D49"/>
                </a:solidFill>
                <a:latin typeface="Times New Roman"/>
                <a:ea typeface="Times New Roman"/>
                <a:cs typeface="Times New Roman"/>
                <a:sym typeface="Times New Roman"/>
              </a:rPr>
              <a:t> for the WBE participation) will receive 6 points (5 points plus 1 bonus point). In case of a tie both firms will receive 6 points.</a:t>
            </a:r>
            <a:endParaRPr/>
          </a:p>
          <a:p>
            <a:pPr marL="384038" lvl="0" indent="-285613" algn="l" rtl="0">
              <a:lnSpc>
                <a:spcPct val="94000"/>
              </a:lnSpc>
              <a:spcBef>
                <a:spcPts val="1200"/>
              </a:spcBef>
              <a:spcAft>
                <a:spcPts val="0"/>
              </a:spcAft>
              <a:buClr>
                <a:schemeClr val="dk2"/>
              </a:buClr>
              <a:buSzPct val="100000"/>
              <a:buNone/>
            </a:pPr>
            <a:endParaRPr>
              <a:solidFill>
                <a:srgbClr val="101D49"/>
              </a:solidFill>
              <a:latin typeface="Libre Franklin"/>
              <a:ea typeface="Libre Franklin"/>
              <a:cs typeface="Libre Franklin"/>
              <a:sym typeface="Libre Franklin"/>
            </a:endParaRPr>
          </a:p>
        </p:txBody>
      </p:sp>
      <p:graphicFrame>
        <p:nvGraphicFramePr>
          <p:cNvPr id="270" name="Google Shape;270;p24"/>
          <p:cNvGraphicFramePr/>
          <p:nvPr/>
        </p:nvGraphicFramePr>
        <p:xfrm>
          <a:off x="1720849" y="3516759"/>
          <a:ext cx="5013600" cy="457200"/>
        </p:xfrm>
        <a:graphic>
          <a:graphicData uri="http://schemas.openxmlformats.org/drawingml/2006/table">
            <a:tbl>
              <a:tblPr firstRow="1" bandRow="1">
                <a:noFill/>
                <a:tableStyleId>{20191B87-95E8-4A39-A52A-13130490A298}</a:tableStyleId>
              </a:tblPr>
              <a:tblGrid>
                <a:gridCol w="545175">
                  <a:extLst>
                    <a:ext uri="{9D8B030D-6E8A-4147-A177-3AD203B41FA5}">
                      <a16:colId xmlns:a16="http://schemas.microsoft.com/office/drawing/2014/main" val="20000"/>
                    </a:ext>
                  </a:extLst>
                </a:gridCol>
                <a:gridCol w="545175">
                  <a:extLst>
                    <a:ext uri="{9D8B030D-6E8A-4147-A177-3AD203B41FA5}">
                      <a16:colId xmlns:a16="http://schemas.microsoft.com/office/drawing/2014/main" val="20001"/>
                    </a:ext>
                  </a:extLst>
                </a:gridCol>
                <a:gridCol w="545175">
                  <a:extLst>
                    <a:ext uri="{9D8B030D-6E8A-4147-A177-3AD203B41FA5}">
                      <a16:colId xmlns:a16="http://schemas.microsoft.com/office/drawing/2014/main" val="20002"/>
                    </a:ext>
                  </a:extLst>
                </a:gridCol>
                <a:gridCol w="545175">
                  <a:extLst>
                    <a:ext uri="{9D8B030D-6E8A-4147-A177-3AD203B41FA5}">
                      <a16:colId xmlns:a16="http://schemas.microsoft.com/office/drawing/2014/main" val="20003"/>
                    </a:ext>
                  </a:extLst>
                </a:gridCol>
                <a:gridCol w="545175">
                  <a:extLst>
                    <a:ext uri="{9D8B030D-6E8A-4147-A177-3AD203B41FA5}">
                      <a16:colId xmlns:a16="http://schemas.microsoft.com/office/drawing/2014/main" val="20004"/>
                    </a:ext>
                  </a:extLst>
                </a:gridCol>
                <a:gridCol w="545175">
                  <a:extLst>
                    <a:ext uri="{9D8B030D-6E8A-4147-A177-3AD203B41FA5}">
                      <a16:colId xmlns:a16="http://schemas.microsoft.com/office/drawing/2014/main" val="20005"/>
                    </a:ext>
                  </a:extLst>
                </a:gridCol>
                <a:gridCol w="545175">
                  <a:extLst>
                    <a:ext uri="{9D8B030D-6E8A-4147-A177-3AD203B41FA5}">
                      <a16:colId xmlns:a16="http://schemas.microsoft.com/office/drawing/2014/main" val="20006"/>
                    </a:ext>
                  </a:extLst>
                </a:gridCol>
                <a:gridCol w="616600">
                  <a:extLst>
                    <a:ext uri="{9D8B030D-6E8A-4147-A177-3AD203B41FA5}">
                      <a16:colId xmlns:a16="http://schemas.microsoft.com/office/drawing/2014/main" val="20007"/>
                    </a:ext>
                  </a:extLst>
                </a:gridCol>
                <a:gridCol w="580775">
                  <a:extLst>
                    <a:ext uri="{9D8B030D-6E8A-4147-A177-3AD203B41FA5}">
                      <a16:colId xmlns:a16="http://schemas.microsoft.com/office/drawing/2014/main" val="20008"/>
                    </a:ext>
                  </a:extLst>
                </a:gridCol>
              </a:tblGrid>
              <a:tr h="228600">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1%</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2%</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3%</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4%</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5%</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6%</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7%</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8%</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228600">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Pts.</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.45</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.9</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1.35</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1.8</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3.125</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3.75</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4.375</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u="none" strike="noStrike" cap="none">
                          <a:solidFill>
                            <a:srgbClr val="101D49"/>
                          </a:solidFill>
                          <a:latin typeface="Times New Roman"/>
                          <a:ea typeface="Times New Roman"/>
                          <a:cs typeface="Times New Roman"/>
                          <a:sym typeface="Times New Roman"/>
                        </a:rPr>
                        <a:t>5.0</a:t>
                      </a:r>
                      <a:endParaRPr sz="1200" b="0" u="none" strike="noStrike" cap="none">
                        <a:solidFill>
                          <a:srgbClr val="101D49"/>
                        </a:solidFill>
                        <a:latin typeface="Times New Roman"/>
                        <a:ea typeface="Times New Roman"/>
                        <a:cs typeface="Times New Roman"/>
                        <a:sym typeface="Times New Roman"/>
                      </a:endParaRPr>
                    </a:p>
                  </a:txBody>
                  <a:tcPr marL="68575" marR="68575" marT="0" marB="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bl>
          </a:graphicData>
        </a:graphic>
      </p:graphicFrame>
      <p:graphicFrame>
        <p:nvGraphicFramePr>
          <p:cNvPr id="271" name="Google Shape;271;p24"/>
          <p:cNvGraphicFramePr/>
          <p:nvPr/>
        </p:nvGraphicFramePr>
        <p:xfrm>
          <a:off x="1720850" y="4444616"/>
          <a:ext cx="5746875" cy="405125"/>
        </p:xfrm>
        <a:graphic>
          <a:graphicData uri="http://schemas.openxmlformats.org/drawingml/2006/table">
            <a:tbl>
              <a:tblPr>
                <a:noFill/>
                <a:tableStyleId>{A097713F-F61B-4E73-9D72-F4DE70741D5A}</a:tableStyleId>
              </a:tblPr>
              <a:tblGrid>
                <a:gridCol w="388100">
                  <a:extLst>
                    <a:ext uri="{9D8B030D-6E8A-4147-A177-3AD203B41FA5}">
                      <a16:colId xmlns:a16="http://schemas.microsoft.com/office/drawing/2014/main" val="20000"/>
                    </a:ext>
                  </a:extLst>
                </a:gridCol>
                <a:gridCol w="432775">
                  <a:extLst>
                    <a:ext uri="{9D8B030D-6E8A-4147-A177-3AD203B41FA5}">
                      <a16:colId xmlns:a16="http://schemas.microsoft.com/office/drawing/2014/main" val="20001"/>
                    </a:ext>
                  </a:extLst>
                </a:gridCol>
                <a:gridCol w="432775">
                  <a:extLst>
                    <a:ext uri="{9D8B030D-6E8A-4147-A177-3AD203B41FA5}">
                      <a16:colId xmlns:a16="http://schemas.microsoft.com/office/drawing/2014/main" val="20002"/>
                    </a:ext>
                  </a:extLst>
                </a:gridCol>
                <a:gridCol w="513675">
                  <a:extLst>
                    <a:ext uri="{9D8B030D-6E8A-4147-A177-3AD203B41FA5}">
                      <a16:colId xmlns:a16="http://schemas.microsoft.com/office/drawing/2014/main" val="20003"/>
                    </a:ext>
                  </a:extLst>
                </a:gridCol>
                <a:gridCol w="510825">
                  <a:extLst>
                    <a:ext uri="{9D8B030D-6E8A-4147-A177-3AD203B41FA5}">
                      <a16:colId xmlns:a16="http://schemas.microsoft.com/office/drawing/2014/main" val="20004"/>
                    </a:ext>
                  </a:extLst>
                </a:gridCol>
                <a:gridCol w="485300">
                  <a:extLst>
                    <a:ext uri="{9D8B030D-6E8A-4147-A177-3AD203B41FA5}">
                      <a16:colId xmlns:a16="http://schemas.microsoft.com/office/drawing/2014/main" val="20005"/>
                    </a:ext>
                  </a:extLst>
                </a:gridCol>
                <a:gridCol w="432775">
                  <a:extLst>
                    <a:ext uri="{9D8B030D-6E8A-4147-A177-3AD203B41FA5}">
                      <a16:colId xmlns:a16="http://schemas.microsoft.com/office/drawing/2014/main" val="20006"/>
                    </a:ext>
                  </a:extLst>
                </a:gridCol>
                <a:gridCol w="481750">
                  <a:extLst>
                    <a:ext uri="{9D8B030D-6E8A-4147-A177-3AD203B41FA5}">
                      <a16:colId xmlns:a16="http://schemas.microsoft.com/office/drawing/2014/main" val="20007"/>
                    </a:ext>
                  </a:extLst>
                </a:gridCol>
                <a:gridCol w="517225">
                  <a:extLst>
                    <a:ext uri="{9D8B030D-6E8A-4147-A177-3AD203B41FA5}">
                      <a16:colId xmlns:a16="http://schemas.microsoft.com/office/drawing/2014/main" val="20008"/>
                    </a:ext>
                  </a:extLst>
                </a:gridCol>
                <a:gridCol w="517225">
                  <a:extLst>
                    <a:ext uri="{9D8B030D-6E8A-4147-A177-3AD203B41FA5}">
                      <a16:colId xmlns:a16="http://schemas.microsoft.com/office/drawing/2014/main" val="20009"/>
                    </a:ext>
                  </a:extLst>
                </a:gridCol>
                <a:gridCol w="517225">
                  <a:extLst>
                    <a:ext uri="{9D8B030D-6E8A-4147-A177-3AD203B41FA5}">
                      <a16:colId xmlns:a16="http://schemas.microsoft.com/office/drawing/2014/main" val="20010"/>
                    </a:ext>
                  </a:extLst>
                </a:gridCol>
                <a:gridCol w="517225">
                  <a:extLst>
                    <a:ext uri="{9D8B030D-6E8A-4147-A177-3AD203B41FA5}">
                      <a16:colId xmlns:a16="http://schemas.microsoft.com/office/drawing/2014/main" val="20011"/>
                    </a:ext>
                  </a:extLst>
                </a:gridCol>
              </a:tblGrid>
              <a:tr h="204475">
                <a:tc>
                  <a:txBody>
                    <a:bodyPr/>
                    <a:lstStyle/>
                    <a:p>
                      <a:pPr marL="121285"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101D49"/>
                          </a:solidFill>
                          <a:latin typeface="Times New Roman"/>
                          <a:ea typeface="Times New Roman"/>
                          <a:cs typeface="Times New Roman"/>
                          <a:sym typeface="Times New Roman"/>
                        </a:rPr>
                        <a:t>%</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53339" marR="39370" lvl="0" indent="0" algn="ctr" rtl="0">
                        <a:lnSpc>
                          <a:spcPct val="100000"/>
                        </a:lnSpc>
                        <a:spcBef>
                          <a:spcPts val="0"/>
                        </a:spcBef>
                        <a:spcAft>
                          <a:spcPts val="0"/>
                        </a:spcAft>
                        <a:buClr>
                          <a:srgbClr val="000000"/>
                        </a:buClr>
                        <a:buSzPts val="1200"/>
                        <a:buFont typeface="Arial"/>
                        <a:buNone/>
                      </a:pPr>
                      <a:r>
                        <a:rPr lang="en-US" sz="1200" u="none" strike="noStrike" cap="none">
                          <a:solidFill>
                            <a:srgbClr val="101D49"/>
                          </a:solidFill>
                          <a:latin typeface="Times New Roman"/>
                          <a:ea typeface="Times New Roman"/>
                          <a:cs typeface="Times New Roman"/>
                          <a:sym typeface="Times New Roman"/>
                        </a:rPr>
                        <a:t>1%</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53339" marR="39370" lvl="0" indent="0" algn="ctr" rtl="0">
                        <a:lnSpc>
                          <a:spcPct val="100000"/>
                        </a:lnSpc>
                        <a:spcBef>
                          <a:spcPts val="0"/>
                        </a:spcBef>
                        <a:spcAft>
                          <a:spcPts val="0"/>
                        </a:spcAft>
                        <a:buClr>
                          <a:srgbClr val="000000"/>
                        </a:buClr>
                        <a:buSzPts val="1200"/>
                        <a:buFont typeface="Arial"/>
                        <a:buNone/>
                      </a:pPr>
                      <a:r>
                        <a:rPr lang="en-US" sz="1200" u="none" strike="noStrike" cap="none">
                          <a:solidFill>
                            <a:srgbClr val="101D49"/>
                          </a:solidFill>
                          <a:latin typeface="Times New Roman"/>
                          <a:ea typeface="Times New Roman"/>
                          <a:cs typeface="Times New Roman"/>
                          <a:sym typeface="Times New Roman"/>
                        </a:rPr>
                        <a:t>2%</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59689" marR="48260" lvl="0" indent="0" algn="ctr" rtl="0">
                        <a:lnSpc>
                          <a:spcPct val="100000"/>
                        </a:lnSpc>
                        <a:spcBef>
                          <a:spcPts val="0"/>
                        </a:spcBef>
                        <a:spcAft>
                          <a:spcPts val="0"/>
                        </a:spcAft>
                        <a:buClr>
                          <a:srgbClr val="000000"/>
                        </a:buClr>
                        <a:buSzPts val="1200"/>
                        <a:buFont typeface="Arial"/>
                        <a:buNone/>
                      </a:pPr>
                      <a:r>
                        <a:rPr lang="en-US" sz="1200" u="none" strike="noStrike" cap="none">
                          <a:solidFill>
                            <a:srgbClr val="101D49"/>
                          </a:solidFill>
                          <a:latin typeface="Times New Roman"/>
                          <a:ea typeface="Times New Roman"/>
                          <a:cs typeface="Times New Roman"/>
                          <a:sym typeface="Times New Roman"/>
                        </a:rPr>
                        <a:t>3%</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130175" marR="115570" lvl="0" indent="0" algn="ctr" rtl="0">
                        <a:lnSpc>
                          <a:spcPct val="100000"/>
                        </a:lnSpc>
                        <a:spcBef>
                          <a:spcPts val="0"/>
                        </a:spcBef>
                        <a:spcAft>
                          <a:spcPts val="0"/>
                        </a:spcAft>
                        <a:buClr>
                          <a:srgbClr val="000000"/>
                        </a:buClr>
                        <a:buSzPts val="1200"/>
                        <a:buFont typeface="Arial"/>
                        <a:buNone/>
                      </a:pPr>
                      <a:r>
                        <a:rPr lang="en-US" sz="1200" u="none" strike="noStrike" cap="none">
                          <a:solidFill>
                            <a:srgbClr val="101D49"/>
                          </a:solidFill>
                          <a:latin typeface="Times New Roman"/>
                          <a:ea typeface="Times New Roman"/>
                          <a:cs typeface="Times New Roman"/>
                          <a:sym typeface="Times New Roman"/>
                        </a:rPr>
                        <a:t>4%</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48260" marR="33020" lvl="0" indent="0" algn="ctr" rtl="0">
                        <a:lnSpc>
                          <a:spcPct val="100000"/>
                        </a:lnSpc>
                        <a:spcBef>
                          <a:spcPts val="0"/>
                        </a:spcBef>
                        <a:spcAft>
                          <a:spcPts val="0"/>
                        </a:spcAft>
                        <a:buClr>
                          <a:srgbClr val="000000"/>
                        </a:buClr>
                        <a:buSzPts val="1200"/>
                        <a:buFont typeface="Arial"/>
                        <a:buNone/>
                      </a:pPr>
                      <a:r>
                        <a:rPr lang="en-US" sz="1200" u="none" strike="noStrike" cap="none">
                          <a:solidFill>
                            <a:srgbClr val="101D49"/>
                          </a:solidFill>
                          <a:latin typeface="Times New Roman"/>
                          <a:ea typeface="Times New Roman"/>
                          <a:cs typeface="Times New Roman"/>
                          <a:sym typeface="Times New Roman"/>
                        </a:rPr>
                        <a:t>5%</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86995" lvl="0" indent="0" algn="r" rtl="0">
                        <a:lnSpc>
                          <a:spcPct val="100000"/>
                        </a:lnSpc>
                        <a:spcBef>
                          <a:spcPts val="0"/>
                        </a:spcBef>
                        <a:spcAft>
                          <a:spcPts val="0"/>
                        </a:spcAft>
                        <a:buClr>
                          <a:srgbClr val="000000"/>
                        </a:buClr>
                        <a:buSzPts val="1200"/>
                        <a:buFont typeface="Arial"/>
                        <a:buNone/>
                      </a:pPr>
                      <a:r>
                        <a:rPr lang="en-US" sz="1200" u="none" strike="noStrike" cap="none">
                          <a:solidFill>
                            <a:srgbClr val="101D49"/>
                          </a:solidFill>
                          <a:latin typeface="Times New Roman"/>
                          <a:ea typeface="Times New Roman"/>
                          <a:cs typeface="Times New Roman"/>
                          <a:sym typeface="Times New Roman"/>
                        </a:rPr>
                        <a:t>6%</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42545" marR="29844" lvl="0" indent="0" algn="ctr" rtl="0">
                        <a:lnSpc>
                          <a:spcPct val="100000"/>
                        </a:lnSpc>
                        <a:spcBef>
                          <a:spcPts val="0"/>
                        </a:spcBef>
                        <a:spcAft>
                          <a:spcPts val="0"/>
                        </a:spcAft>
                        <a:buClr>
                          <a:srgbClr val="000000"/>
                        </a:buClr>
                        <a:buSzPts val="1200"/>
                        <a:buFont typeface="Arial"/>
                        <a:buNone/>
                      </a:pPr>
                      <a:r>
                        <a:rPr lang="en-US" sz="1200" u="none" strike="noStrike" cap="none">
                          <a:solidFill>
                            <a:srgbClr val="101D49"/>
                          </a:solidFill>
                          <a:latin typeface="Times New Roman"/>
                          <a:ea typeface="Times New Roman"/>
                          <a:cs typeface="Times New Roman"/>
                          <a:sym typeface="Times New Roman"/>
                        </a:rPr>
                        <a:t>7%</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132715" lvl="0" indent="0" algn="r" rtl="0">
                        <a:lnSpc>
                          <a:spcPct val="100000"/>
                        </a:lnSpc>
                        <a:spcBef>
                          <a:spcPts val="0"/>
                        </a:spcBef>
                        <a:spcAft>
                          <a:spcPts val="0"/>
                        </a:spcAft>
                        <a:buClr>
                          <a:srgbClr val="000000"/>
                        </a:buClr>
                        <a:buSzPts val="1200"/>
                        <a:buFont typeface="Arial"/>
                        <a:buNone/>
                      </a:pPr>
                      <a:r>
                        <a:rPr lang="en-US" sz="1200" u="none" strike="noStrike" cap="none">
                          <a:solidFill>
                            <a:srgbClr val="101D49"/>
                          </a:solidFill>
                          <a:latin typeface="Times New Roman"/>
                          <a:ea typeface="Times New Roman"/>
                          <a:cs typeface="Times New Roman"/>
                          <a:sym typeface="Times New Roman"/>
                        </a:rPr>
                        <a:t>8%</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132715" lvl="0" indent="0" algn="r" rtl="0">
                        <a:lnSpc>
                          <a:spcPct val="100000"/>
                        </a:lnSpc>
                        <a:spcBef>
                          <a:spcPts val="0"/>
                        </a:spcBef>
                        <a:spcAft>
                          <a:spcPts val="0"/>
                        </a:spcAft>
                        <a:buClr>
                          <a:srgbClr val="000000"/>
                        </a:buClr>
                        <a:buSzPts val="1200"/>
                        <a:buFont typeface="Arial"/>
                        <a:buNone/>
                      </a:pPr>
                      <a:r>
                        <a:rPr lang="en-US" sz="1200" u="none" strike="noStrike" cap="none">
                          <a:solidFill>
                            <a:srgbClr val="101D49"/>
                          </a:solidFill>
                          <a:latin typeface="Times New Roman"/>
                          <a:ea typeface="Times New Roman"/>
                          <a:cs typeface="Times New Roman"/>
                          <a:sym typeface="Times New Roman"/>
                        </a:rPr>
                        <a:t>9%</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132715" lvl="0" indent="0" algn="r" rtl="0">
                        <a:lnSpc>
                          <a:spcPct val="100000"/>
                        </a:lnSpc>
                        <a:spcBef>
                          <a:spcPts val="0"/>
                        </a:spcBef>
                        <a:spcAft>
                          <a:spcPts val="0"/>
                        </a:spcAft>
                        <a:buClr>
                          <a:srgbClr val="000000"/>
                        </a:buClr>
                        <a:buSzPts val="1200"/>
                        <a:buFont typeface="Arial"/>
                        <a:buNone/>
                      </a:pPr>
                      <a:r>
                        <a:rPr lang="en-US" sz="1200" u="none" strike="noStrike" cap="none">
                          <a:solidFill>
                            <a:srgbClr val="101D49"/>
                          </a:solidFill>
                          <a:latin typeface="Times New Roman"/>
                          <a:ea typeface="Times New Roman"/>
                          <a:cs typeface="Times New Roman"/>
                          <a:sym typeface="Times New Roman"/>
                        </a:rPr>
                        <a:t>10%</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132715" lvl="0" indent="0" algn="r" rtl="0">
                        <a:lnSpc>
                          <a:spcPct val="100000"/>
                        </a:lnSpc>
                        <a:spcBef>
                          <a:spcPts val="0"/>
                        </a:spcBef>
                        <a:spcAft>
                          <a:spcPts val="0"/>
                        </a:spcAft>
                        <a:buClr>
                          <a:srgbClr val="000000"/>
                        </a:buClr>
                        <a:buSzPts val="1200"/>
                        <a:buFont typeface="Arial"/>
                        <a:buNone/>
                      </a:pPr>
                      <a:r>
                        <a:rPr lang="en-US" sz="1200" u="none" strike="noStrike" cap="none">
                          <a:solidFill>
                            <a:srgbClr val="101D49"/>
                          </a:solidFill>
                          <a:latin typeface="Times New Roman"/>
                          <a:ea typeface="Times New Roman"/>
                          <a:cs typeface="Times New Roman"/>
                          <a:sym typeface="Times New Roman"/>
                        </a:rPr>
                        <a:t>11%</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200650">
                <a:tc>
                  <a:txBody>
                    <a:bodyPr/>
                    <a:lstStyle/>
                    <a:p>
                      <a:pPr marL="75565"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101D49"/>
                          </a:solidFill>
                          <a:latin typeface="Times New Roman"/>
                          <a:ea typeface="Times New Roman"/>
                          <a:cs typeface="Times New Roman"/>
                          <a:sym typeface="Times New Roman"/>
                        </a:rPr>
                        <a:t>Pts.</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69850" marR="39370" lvl="0" indent="0" algn="ctr" rtl="0">
                        <a:lnSpc>
                          <a:spcPct val="100000"/>
                        </a:lnSpc>
                        <a:spcBef>
                          <a:spcPts val="0"/>
                        </a:spcBef>
                        <a:spcAft>
                          <a:spcPts val="0"/>
                        </a:spcAft>
                        <a:buClr>
                          <a:srgbClr val="000000"/>
                        </a:buClr>
                        <a:buSzPts val="1150"/>
                        <a:buFont typeface="Arial"/>
                        <a:buNone/>
                      </a:pPr>
                      <a:r>
                        <a:rPr lang="en-US" sz="1150" u="none" strike="noStrike" cap="none">
                          <a:solidFill>
                            <a:srgbClr val="101D49"/>
                          </a:solidFill>
                          <a:latin typeface="Times New Roman"/>
                          <a:ea typeface="Times New Roman"/>
                          <a:cs typeface="Times New Roman"/>
                          <a:sym typeface="Times New Roman"/>
                        </a:rPr>
                        <a:t>0.45 </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69850" marR="39370" lvl="0" indent="0" algn="ctr" rtl="0">
                        <a:lnSpc>
                          <a:spcPct val="100000"/>
                        </a:lnSpc>
                        <a:spcBef>
                          <a:spcPts val="0"/>
                        </a:spcBef>
                        <a:spcAft>
                          <a:spcPts val="0"/>
                        </a:spcAft>
                        <a:buClr>
                          <a:srgbClr val="000000"/>
                        </a:buClr>
                        <a:buSzPts val="1150"/>
                        <a:buFont typeface="Arial"/>
                        <a:buNone/>
                      </a:pPr>
                      <a:r>
                        <a:rPr lang="en-US" sz="1150" u="none" strike="noStrike" cap="none">
                          <a:solidFill>
                            <a:srgbClr val="101D49"/>
                          </a:solidFill>
                          <a:latin typeface="Times New Roman"/>
                          <a:ea typeface="Times New Roman"/>
                          <a:cs typeface="Times New Roman"/>
                          <a:sym typeface="Times New Roman"/>
                        </a:rPr>
                        <a:t>0.9 </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60960" marR="48260" lvl="0" indent="0" algn="ctr" rtl="0">
                        <a:lnSpc>
                          <a:spcPct val="100000"/>
                        </a:lnSpc>
                        <a:spcBef>
                          <a:spcPts val="0"/>
                        </a:spcBef>
                        <a:spcAft>
                          <a:spcPts val="0"/>
                        </a:spcAft>
                        <a:buClr>
                          <a:srgbClr val="000000"/>
                        </a:buClr>
                        <a:buSzPts val="1150"/>
                        <a:buFont typeface="Arial"/>
                        <a:buNone/>
                      </a:pPr>
                      <a:r>
                        <a:rPr lang="en-US" sz="1150" u="none" strike="noStrike" cap="none">
                          <a:solidFill>
                            <a:srgbClr val="101D49"/>
                          </a:solidFill>
                          <a:latin typeface="Times New Roman"/>
                          <a:ea typeface="Times New Roman"/>
                          <a:cs typeface="Times New Roman"/>
                          <a:sym typeface="Times New Roman"/>
                        </a:rPr>
                        <a:t>1.35 </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130175" marR="114300" lvl="0" indent="0" algn="ctr" rtl="0">
                        <a:lnSpc>
                          <a:spcPct val="100000"/>
                        </a:lnSpc>
                        <a:spcBef>
                          <a:spcPts val="0"/>
                        </a:spcBef>
                        <a:spcAft>
                          <a:spcPts val="0"/>
                        </a:spcAft>
                        <a:buClr>
                          <a:srgbClr val="000000"/>
                        </a:buClr>
                        <a:buSzPts val="1150"/>
                        <a:buFont typeface="Arial"/>
                        <a:buNone/>
                      </a:pPr>
                      <a:r>
                        <a:rPr lang="en-US" sz="1150" u="none" strike="noStrike" cap="none">
                          <a:solidFill>
                            <a:srgbClr val="101D49"/>
                          </a:solidFill>
                          <a:latin typeface="Times New Roman"/>
                          <a:ea typeface="Times New Roman"/>
                          <a:cs typeface="Times New Roman"/>
                          <a:sym typeface="Times New Roman"/>
                        </a:rPr>
                        <a:t>1.8 </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49530" marR="33020" lvl="0" indent="0" algn="ctr" rtl="0">
                        <a:lnSpc>
                          <a:spcPct val="100000"/>
                        </a:lnSpc>
                        <a:spcBef>
                          <a:spcPts val="0"/>
                        </a:spcBef>
                        <a:spcAft>
                          <a:spcPts val="0"/>
                        </a:spcAft>
                        <a:buClr>
                          <a:srgbClr val="000000"/>
                        </a:buClr>
                        <a:buSzPts val="1150"/>
                        <a:buFont typeface="Arial"/>
                        <a:buNone/>
                      </a:pPr>
                      <a:r>
                        <a:rPr lang="en-US" sz="1150" u="none" strike="noStrike" cap="none">
                          <a:solidFill>
                            <a:srgbClr val="101D49"/>
                          </a:solidFill>
                          <a:latin typeface="Times New Roman"/>
                          <a:ea typeface="Times New Roman"/>
                          <a:cs typeface="Times New Roman"/>
                          <a:sym typeface="Times New Roman"/>
                        </a:rPr>
                        <a:t>2.25 </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49530" lvl="0" indent="0" algn="r" rtl="0">
                        <a:lnSpc>
                          <a:spcPct val="100000"/>
                        </a:lnSpc>
                        <a:spcBef>
                          <a:spcPts val="0"/>
                        </a:spcBef>
                        <a:spcAft>
                          <a:spcPts val="0"/>
                        </a:spcAft>
                        <a:buClr>
                          <a:srgbClr val="000000"/>
                        </a:buClr>
                        <a:buSzPts val="1150"/>
                        <a:buFont typeface="Arial"/>
                        <a:buNone/>
                      </a:pPr>
                      <a:r>
                        <a:rPr lang="en-US" sz="1150" u="none" strike="noStrike" cap="none">
                          <a:solidFill>
                            <a:srgbClr val="101D49"/>
                          </a:solidFill>
                          <a:latin typeface="Times New Roman"/>
                          <a:ea typeface="Times New Roman"/>
                          <a:cs typeface="Times New Roman"/>
                          <a:sym typeface="Times New Roman"/>
                        </a:rPr>
                        <a:t>2.7 </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49530" marR="29844" lvl="0" indent="0" algn="ctr" rtl="0">
                        <a:lnSpc>
                          <a:spcPct val="100000"/>
                        </a:lnSpc>
                        <a:spcBef>
                          <a:spcPts val="0"/>
                        </a:spcBef>
                        <a:spcAft>
                          <a:spcPts val="0"/>
                        </a:spcAft>
                        <a:buClr>
                          <a:srgbClr val="000000"/>
                        </a:buClr>
                        <a:buSzPts val="1150"/>
                        <a:buFont typeface="Arial"/>
                        <a:buNone/>
                      </a:pPr>
                      <a:r>
                        <a:rPr lang="en-US" sz="1150" u="none" strike="noStrike" cap="none">
                          <a:solidFill>
                            <a:srgbClr val="101D49"/>
                          </a:solidFill>
                          <a:latin typeface="Times New Roman"/>
                          <a:ea typeface="Times New Roman"/>
                          <a:cs typeface="Times New Roman"/>
                          <a:sym typeface="Times New Roman"/>
                        </a:rPr>
                        <a:t>3.15 </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137795" lvl="0" indent="0" algn="r" rtl="0">
                        <a:lnSpc>
                          <a:spcPct val="100000"/>
                        </a:lnSpc>
                        <a:spcBef>
                          <a:spcPts val="0"/>
                        </a:spcBef>
                        <a:spcAft>
                          <a:spcPts val="0"/>
                        </a:spcAft>
                        <a:buClr>
                          <a:srgbClr val="000000"/>
                        </a:buClr>
                        <a:buSzPts val="1150"/>
                        <a:buFont typeface="Arial"/>
                        <a:buNone/>
                      </a:pPr>
                      <a:r>
                        <a:rPr lang="en-US" sz="1150" u="none" strike="noStrike" cap="none">
                          <a:solidFill>
                            <a:srgbClr val="101D49"/>
                          </a:solidFill>
                          <a:latin typeface="Times New Roman"/>
                          <a:ea typeface="Times New Roman"/>
                          <a:cs typeface="Times New Roman"/>
                          <a:sym typeface="Times New Roman"/>
                        </a:rPr>
                        <a:t>3.6 </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137795" lvl="0" indent="0" algn="r" rtl="0">
                        <a:lnSpc>
                          <a:spcPct val="100000"/>
                        </a:lnSpc>
                        <a:spcBef>
                          <a:spcPts val="0"/>
                        </a:spcBef>
                        <a:spcAft>
                          <a:spcPts val="0"/>
                        </a:spcAft>
                        <a:buClr>
                          <a:srgbClr val="000000"/>
                        </a:buClr>
                        <a:buSzPts val="1150"/>
                        <a:buFont typeface="Arial"/>
                        <a:buNone/>
                      </a:pPr>
                      <a:r>
                        <a:rPr lang="en-US" sz="1150" u="none" strike="noStrike" cap="none">
                          <a:solidFill>
                            <a:srgbClr val="101D49"/>
                          </a:solidFill>
                          <a:latin typeface="Times New Roman"/>
                          <a:ea typeface="Times New Roman"/>
                          <a:cs typeface="Times New Roman"/>
                          <a:sym typeface="Times New Roman"/>
                        </a:rPr>
                        <a:t>4.05 </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137795" lvl="0" indent="0" algn="r" rtl="0">
                        <a:lnSpc>
                          <a:spcPct val="100000"/>
                        </a:lnSpc>
                        <a:spcBef>
                          <a:spcPts val="0"/>
                        </a:spcBef>
                        <a:spcAft>
                          <a:spcPts val="0"/>
                        </a:spcAft>
                        <a:buClr>
                          <a:srgbClr val="000000"/>
                        </a:buClr>
                        <a:buSzPts val="1150"/>
                        <a:buFont typeface="Arial"/>
                        <a:buNone/>
                      </a:pPr>
                      <a:r>
                        <a:rPr lang="en-US" sz="1150" u="none" strike="noStrike" cap="none">
                          <a:solidFill>
                            <a:srgbClr val="101D49"/>
                          </a:solidFill>
                          <a:latin typeface="Times New Roman"/>
                          <a:ea typeface="Times New Roman"/>
                          <a:cs typeface="Times New Roman"/>
                          <a:sym typeface="Times New Roman"/>
                        </a:rPr>
                        <a:t>4.5 </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137795" lvl="0" indent="0" algn="r" rtl="0">
                        <a:lnSpc>
                          <a:spcPct val="100000"/>
                        </a:lnSpc>
                        <a:spcBef>
                          <a:spcPts val="0"/>
                        </a:spcBef>
                        <a:spcAft>
                          <a:spcPts val="0"/>
                        </a:spcAft>
                        <a:buClr>
                          <a:srgbClr val="000000"/>
                        </a:buClr>
                        <a:buSzPts val="1150"/>
                        <a:buFont typeface="Arial"/>
                        <a:buNone/>
                      </a:pPr>
                      <a:r>
                        <a:rPr lang="en-US" sz="1150" u="none" strike="noStrike" cap="none">
                          <a:solidFill>
                            <a:srgbClr val="101D49"/>
                          </a:solidFill>
                          <a:latin typeface="Times New Roman"/>
                          <a:ea typeface="Times New Roman"/>
                          <a:cs typeface="Times New Roman"/>
                          <a:sym typeface="Times New Roman"/>
                        </a:rPr>
                        <a:t>5.0 </a:t>
                      </a:r>
                      <a:endParaRPr sz="1100" u="none" strike="noStrike" cap="none">
                        <a:solidFill>
                          <a:srgbClr val="101D49"/>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25"/>
          <p:cNvSpPr txBox="1">
            <a:spLocks noGrp="1"/>
          </p:cNvSpPr>
          <p:nvPr>
            <p:ph type="title"/>
          </p:nvPr>
        </p:nvSpPr>
        <p:spPr>
          <a:xfrm>
            <a:off x="1371600" y="870850"/>
            <a:ext cx="100236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Indiana Veteran Owned Small Business</a:t>
            </a:r>
            <a:endParaRPr/>
          </a:p>
        </p:txBody>
      </p:sp>
      <p:sp>
        <p:nvSpPr>
          <p:cNvPr id="277" name="Google Shape;277;p25"/>
          <p:cNvSpPr txBox="1">
            <a:spLocks noGrp="1"/>
          </p:cNvSpPr>
          <p:nvPr>
            <p:ph type="body" idx="1"/>
          </p:nvPr>
        </p:nvSpPr>
        <p:spPr>
          <a:xfrm>
            <a:off x="1371600" y="2286004"/>
            <a:ext cx="9601200" cy="3597438"/>
          </a:xfrm>
          <a:prstGeom prst="rect">
            <a:avLst/>
          </a:prstGeom>
          <a:noFill/>
          <a:ln>
            <a:noFill/>
          </a:ln>
        </p:spPr>
        <p:txBody>
          <a:bodyPr spcFirstLastPara="1" wrap="square" lIns="91425" tIns="45700" rIns="91425" bIns="45700" anchor="t" anchorCtr="0">
            <a:normAutofit/>
          </a:bodyPr>
          <a:lstStyle/>
          <a:p>
            <a:pPr marL="0" lvl="0" indent="0" algn="l" rtl="0">
              <a:lnSpc>
                <a:spcPct val="84000"/>
              </a:lnSpc>
              <a:spcBef>
                <a:spcPts val="0"/>
              </a:spcBef>
              <a:spcAft>
                <a:spcPts val="0"/>
              </a:spcAft>
              <a:buClr>
                <a:srgbClr val="101D49"/>
              </a:buClr>
              <a:buSzPts val="2200"/>
              <a:buNone/>
            </a:pPr>
            <a:r>
              <a:rPr lang="en-US" b="1">
                <a:solidFill>
                  <a:srgbClr val="101D49"/>
                </a:solidFill>
                <a:latin typeface="Times New Roman"/>
                <a:ea typeface="Times New Roman"/>
                <a:cs typeface="Times New Roman"/>
                <a:sym typeface="Times New Roman"/>
              </a:rPr>
              <a:t>Contact Information</a:t>
            </a:r>
            <a:endParaRPr/>
          </a:p>
          <a:p>
            <a:pPr marL="914377" lvl="1" indent="-371338" algn="l" rtl="0">
              <a:lnSpc>
                <a:spcPct val="8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8"/>
                  </a:ext>
                </a:extLst>
              </a:rPr>
              <a:t>Phone: 317-232-3061</a:t>
            </a:r>
            <a:endParaRPr/>
          </a:p>
          <a:p>
            <a:pPr marL="914377" lvl="1" indent="-371338" algn="l" rtl="0">
              <a:lnSpc>
                <a:spcPct val="8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E-mail</a:t>
            </a:r>
            <a:r>
              <a:rPr lang="en-US" b="1" i="0">
                <a:solidFill>
                  <a:srgbClr val="101D49"/>
                </a:solidFill>
                <a:latin typeface="Times New Roman"/>
                <a:ea typeface="Times New Roman"/>
                <a:cs typeface="Times New Roman"/>
                <a:sym typeface="Times New Roman"/>
              </a:rPr>
              <a:t>:</a:t>
            </a:r>
            <a:r>
              <a:rPr lang="en-US" i="0">
                <a:solidFill>
                  <a:srgbClr val="101D49"/>
                </a:solidFill>
                <a:latin typeface="Times New Roman"/>
                <a:ea typeface="Times New Roman"/>
                <a:cs typeface="Times New Roman"/>
                <a:sym typeface="Times New Roman"/>
              </a:rPr>
              <a:t> </a:t>
            </a:r>
            <a:r>
              <a:rPr lang="en-US" i="0" u="sng">
                <a:solidFill>
                  <a:schemeClr val="hlink"/>
                </a:solidFill>
                <a:latin typeface="Times New Roman"/>
                <a:ea typeface="Times New Roman"/>
                <a:cs typeface="Times New Roman"/>
                <a:sym typeface="Times New Roman"/>
                <a:hlinkClick r:id="rId3"/>
              </a:rPr>
              <a:t>Indianaveteranspreference@idoa.in.gov</a:t>
            </a:r>
            <a:endParaRPr i="0">
              <a:latin typeface="Times New Roman"/>
              <a:ea typeface="Times New Roman"/>
              <a:cs typeface="Times New Roman"/>
              <a:sym typeface="Times New Roman"/>
            </a:endParaRPr>
          </a:p>
          <a:p>
            <a:pPr marL="914377" lvl="1" indent="-371338" algn="l" rtl="0">
              <a:lnSpc>
                <a:spcPct val="8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Web: </a:t>
            </a:r>
            <a:r>
              <a:rPr lang="en-US" i="0" u="sng">
                <a:solidFill>
                  <a:schemeClr val="hlink"/>
                </a:solidFill>
                <a:latin typeface="Times New Roman"/>
                <a:ea typeface="Times New Roman"/>
                <a:cs typeface="Times New Roman"/>
                <a:sym typeface="Times New Roman"/>
                <a:hlinkClick r:id="rId4"/>
              </a:rPr>
              <a:t>www.in.gov/idoa/2863.htm </a:t>
            </a:r>
            <a:endParaRPr i="0">
              <a:solidFill>
                <a:srgbClr val="101D49"/>
              </a:solidFill>
              <a:latin typeface="Times New Roman"/>
              <a:ea typeface="Times New Roman"/>
              <a:cs typeface="Times New Roman"/>
              <a:sym typeface="Times New Roman"/>
            </a:endParaRPr>
          </a:p>
          <a:p>
            <a:pPr marL="0" lvl="0" indent="0" algn="l" rtl="0">
              <a:lnSpc>
                <a:spcPct val="84000"/>
              </a:lnSpc>
              <a:spcBef>
                <a:spcPts val="1200"/>
              </a:spcBef>
              <a:spcAft>
                <a:spcPts val="0"/>
              </a:spcAft>
              <a:buClr>
                <a:srgbClr val="101D49"/>
              </a:buClr>
              <a:buSzPts val="2200"/>
              <a:buNone/>
            </a:pPr>
            <a:r>
              <a:rPr lang="en-US" b="1">
                <a:solidFill>
                  <a:srgbClr val="101D49"/>
                </a:solidFill>
                <a:latin typeface="Times New Roman"/>
                <a:ea typeface="Times New Roman"/>
                <a:cs typeface="Times New Roman"/>
                <a:sym typeface="Times New Roman"/>
              </a:rPr>
              <a:t>Complete Attachment A1, IVOSB Form</a:t>
            </a:r>
            <a:endParaRPr/>
          </a:p>
          <a:p>
            <a:pPr marL="914377" lvl="1" indent="-371338" algn="l" rtl="0">
              <a:lnSpc>
                <a:spcPct val="8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Include sub-contractor letters of commitment</a:t>
            </a:r>
            <a:endParaRPr/>
          </a:p>
          <a:p>
            <a:pPr marL="0" lvl="0" indent="0" algn="l" rtl="0">
              <a:lnSpc>
                <a:spcPct val="84000"/>
              </a:lnSpc>
              <a:spcBef>
                <a:spcPts val="1200"/>
              </a:spcBef>
              <a:spcAft>
                <a:spcPts val="0"/>
              </a:spcAft>
              <a:buClr>
                <a:srgbClr val="101D49"/>
              </a:buClr>
              <a:buSzPts val="2200"/>
              <a:buNone/>
            </a:pPr>
            <a:r>
              <a:rPr lang="en-US" b="1">
                <a:solidFill>
                  <a:srgbClr val="101D49"/>
                </a:solidFill>
                <a:latin typeface="Times New Roman"/>
                <a:ea typeface="Times New Roman"/>
                <a:cs typeface="Times New Roman"/>
                <a:sym typeface="Times New Roman"/>
              </a:rPr>
              <a:t>Goals for Proposal</a:t>
            </a:r>
            <a:endParaRPr/>
          </a:p>
          <a:p>
            <a:pPr marL="914377" lvl="1" indent="-371338" algn="l" rtl="0">
              <a:lnSpc>
                <a:spcPct val="8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3% Veteran Owned Small Business of the </a:t>
            </a:r>
            <a:r>
              <a:rPr lang="en-US" i="0" u="sng">
                <a:solidFill>
                  <a:srgbClr val="101D49"/>
                </a:solidFill>
                <a:latin typeface="Times New Roman"/>
                <a:ea typeface="Times New Roman"/>
                <a:cs typeface="Times New Roman"/>
                <a:sym typeface="Times New Roman"/>
              </a:rPr>
              <a:t>Total Bid Amount</a:t>
            </a:r>
            <a:endParaRPr i="0" u="sng">
              <a:latin typeface="Times New Roman"/>
              <a:ea typeface="Times New Roman"/>
              <a:cs typeface="Times New Roman"/>
              <a:sym typeface="Times New Roman"/>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pic>
        <p:nvPicPr>
          <p:cNvPr id="282" name="Google Shape;282;p26"/>
          <p:cNvPicPr preferRelativeResize="0">
            <a:picLocks noGrp="1"/>
          </p:cNvPicPr>
          <p:nvPr>
            <p:ph type="body" idx="1"/>
          </p:nvPr>
        </p:nvPicPr>
        <p:blipFill rotWithShape="1">
          <a:blip r:embed="rId3">
            <a:alphaModFix/>
          </a:blip>
          <a:srcRect/>
          <a:stretch/>
        </p:blipFill>
        <p:spPr>
          <a:xfrm>
            <a:off x="3164593" y="594360"/>
            <a:ext cx="5058069" cy="5669280"/>
          </a:xfrm>
          <a:prstGeom prst="rect">
            <a:avLst/>
          </a:prstGeom>
          <a:noFill/>
          <a:ln>
            <a:noFill/>
          </a:ln>
        </p:spPr>
      </p:pic>
      <p:sp>
        <p:nvSpPr>
          <p:cNvPr id="283" name="Google Shape;283;p26"/>
          <p:cNvSpPr txBox="1"/>
          <p:nvPr/>
        </p:nvSpPr>
        <p:spPr>
          <a:xfrm>
            <a:off x="994410" y="3554730"/>
            <a:ext cx="2170183"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FF0000"/>
                </a:solidFill>
                <a:latin typeface="Times New Roman"/>
                <a:ea typeface="Times New Roman"/>
                <a:cs typeface="Times New Roman"/>
                <a:sym typeface="Times New Roman"/>
              </a:rPr>
              <a:t>Please carefully review the information in this box. </a:t>
            </a:r>
            <a:endParaRPr sz="1400" b="0" i="0" u="none" strike="noStrike" cap="none">
              <a:solidFill>
                <a:srgbClr val="000000"/>
              </a:solidFill>
              <a:latin typeface="Arial"/>
              <a:ea typeface="Arial"/>
              <a:cs typeface="Arial"/>
              <a:sym typeface="Arial"/>
            </a:endParaRPr>
          </a:p>
        </p:txBody>
      </p:sp>
      <p:cxnSp>
        <p:nvCxnSpPr>
          <p:cNvPr id="284" name="Google Shape;284;p26"/>
          <p:cNvCxnSpPr/>
          <p:nvPr/>
        </p:nvCxnSpPr>
        <p:spPr>
          <a:xfrm>
            <a:off x="1953771" y="4160520"/>
            <a:ext cx="1210822" cy="0"/>
          </a:xfrm>
          <a:prstGeom prst="straightConnector1">
            <a:avLst/>
          </a:prstGeom>
          <a:noFill/>
          <a:ln w="34925" cap="flat" cmpd="sng">
            <a:solidFill>
              <a:schemeClr val="dk1"/>
            </a:solidFill>
            <a:prstDash val="solid"/>
            <a:round/>
            <a:headEnd type="none" w="sm" len="sm"/>
            <a:tailEnd type="triangle" w="med" len="med"/>
          </a:ln>
        </p:spPr>
      </p:cxn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27"/>
          <p:cNvSpPr txBox="1">
            <a:spLocks noGrp="1"/>
          </p:cNvSpPr>
          <p:nvPr>
            <p:ph type="title"/>
          </p:nvPr>
        </p:nvSpPr>
        <p:spPr>
          <a:xfrm>
            <a:off x="1371600" y="870850"/>
            <a:ext cx="99816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Indiana Veteran Owned Small Business</a:t>
            </a:r>
            <a:endParaRPr/>
          </a:p>
        </p:txBody>
      </p:sp>
      <p:sp>
        <p:nvSpPr>
          <p:cNvPr id="290" name="Google Shape;290;p27"/>
          <p:cNvSpPr txBox="1">
            <a:spLocks noGrp="1"/>
          </p:cNvSpPr>
          <p:nvPr>
            <p:ph type="body" idx="1"/>
          </p:nvPr>
        </p:nvSpPr>
        <p:spPr>
          <a:xfrm>
            <a:off x="1371600" y="2286000"/>
            <a:ext cx="9601200" cy="2900100"/>
          </a:xfrm>
          <a:prstGeom prst="rect">
            <a:avLst/>
          </a:prstGeom>
          <a:noFill/>
          <a:ln>
            <a:noFill/>
          </a:ln>
        </p:spPr>
        <p:txBody>
          <a:bodyPr spcFirstLastPara="1" wrap="square" lIns="91425" tIns="45700" rIns="91425" bIns="45700" anchor="t" anchorCtr="0">
            <a:noAutofit/>
          </a:bodyPr>
          <a:lstStyle/>
          <a:p>
            <a:pPr marL="0" lvl="0" indent="0" algn="l" rtl="0">
              <a:lnSpc>
                <a:spcPct val="94000"/>
              </a:lnSpc>
              <a:spcBef>
                <a:spcPts val="0"/>
              </a:spcBef>
              <a:spcAft>
                <a:spcPts val="0"/>
              </a:spcAft>
              <a:buClr>
                <a:srgbClr val="101D49"/>
              </a:buClr>
              <a:buSzPts val="2000"/>
              <a:buNone/>
            </a:pPr>
            <a:r>
              <a:rPr lang="en-US" b="1">
                <a:solidFill>
                  <a:srgbClr val="101D49"/>
                </a:solidFill>
                <a:latin typeface="Times New Roman"/>
                <a:ea typeface="Times New Roman"/>
                <a:cs typeface="Times New Roman"/>
                <a:sym typeface="Times New Roman"/>
              </a:rPr>
              <a:t>Prime contractors should note the following: </a:t>
            </a:r>
            <a:endParaRPr/>
          </a:p>
          <a:p>
            <a:pPr marL="384038" lvl="0" indent="-384038" algn="l" rtl="0">
              <a:lnSpc>
                <a:spcPct val="94000"/>
              </a:lnSpc>
              <a:spcBef>
                <a:spcPts val="1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Pursuant to 25 IAC 9-4-1(c), a Prime Contractor who is an IVOSB can use their own workforce to count toward the goal.</a:t>
            </a:r>
            <a:endParaRPr/>
          </a:p>
          <a:p>
            <a:pPr marL="384038" lvl="0" indent="-384038" algn="l" rtl="0">
              <a:lnSpc>
                <a:spcPct val="94000"/>
              </a:lnSpc>
              <a:spcBef>
                <a:spcPts val="1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IVOSB must have a Bidder ID (see section 2.3.8 - Department of Administration, Procurement Division).</a:t>
            </a:r>
            <a:endParaRPr/>
          </a:p>
          <a:p>
            <a:pPr marL="384038" lvl="0" indent="-384038" algn="l" rtl="0">
              <a:lnSpc>
                <a:spcPct val="94000"/>
              </a:lnSpc>
              <a:spcBef>
                <a:spcPts val="1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Prime contractor and/or subcontractors’ Certification Letter(s), provided by IDOA or Federal Center for Veterans Business Enterprise (</a:t>
            </a:r>
            <a:r>
              <a:rPr lang="en-US" u="sng">
                <a:solidFill>
                  <a:schemeClr val="hlink"/>
                </a:solidFill>
                <a:latin typeface="Times New Roman"/>
                <a:ea typeface="Times New Roman"/>
                <a:cs typeface="Times New Roman"/>
                <a:sym typeface="Times New Roman"/>
                <a:hlinkClick r:id="rId3"/>
              </a:rPr>
              <a:t>VA OSDBU</a:t>
            </a:r>
            <a:r>
              <a:rPr lang="en-US">
                <a:solidFill>
                  <a:srgbClr val="101D49"/>
                </a:solidFill>
                <a:latin typeface="Times New Roman"/>
                <a:ea typeface="Times New Roman"/>
                <a:cs typeface="Times New Roman"/>
                <a:sym typeface="Times New Roman"/>
              </a:rPr>
              <a:t>), must accompany the proposal to show current status of certification.</a:t>
            </a:r>
            <a:endParaRPr/>
          </a:p>
          <a:p>
            <a:pPr marL="384038" lvl="0" indent="-384038" algn="l" rtl="0">
              <a:lnSpc>
                <a:spcPct val="94000"/>
              </a:lnSpc>
              <a:spcBef>
                <a:spcPts val="1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Each firm may only serve as one classification – MBE, WBE, or IVOSB (see section 1.22).</a:t>
            </a:r>
            <a:endParaRPr/>
          </a:p>
          <a:p>
            <a:pPr marL="384038" lvl="0" indent="-266563" algn="l" rtl="0">
              <a:lnSpc>
                <a:spcPct val="94000"/>
              </a:lnSpc>
              <a:spcBef>
                <a:spcPts val="1200"/>
              </a:spcBef>
              <a:spcAft>
                <a:spcPts val="0"/>
              </a:spcAft>
              <a:buClr>
                <a:schemeClr val="dk2"/>
              </a:buClr>
              <a:buSzPts val="2000"/>
              <a:buNone/>
            </a:pP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28"/>
          <p:cNvSpPr txBox="1">
            <a:spLocks noGrp="1"/>
          </p:cNvSpPr>
          <p:nvPr>
            <p:ph type="title"/>
          </p:nvPr>
        </p:nvSpPr>
        <p:spPr>
          <a:xfrm>
            <a:off x="1371600" y="870850"/>
            <a:ext cx="100026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Indiana Veteran Owned Small Business</a:t>
            </a:r>
            <a:endParaRPr/>
          </a:p>
        </p:txBody>
      </p:sp>
      <p:sp>
        <p:nvSpPr>
          <p:cNvPr id="296" name="Google Shape;296;p28"/>
          <p:cNvSpPr txBox="1">
            <a:spLocks noGrp="1"/>
          </p:cNvSpPr>
          <p:nvPr>
            <p:ph type="body" idx="1"/>
          </p:nvPr>
        </p:nvSpPr>
        <p:spPr>
          <a:xfrm>
            <a:off x="1371600" y="2286000"/>
            <a:ext cx="9601200" cy="3701100"/>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rgbClr val="101D49"/>
              </a:buClr>
              <a:buSzPts val="2000"/>
              <a:buNone/>
            </a:pPr>
            <a:r>
              <a:rPr lang="en-US" b="1">
                <a:solidFill>
                  <a:srgbClr val="101D49"/>
                </a:solidFill>
                <a:latin typeface="Times New Roman"/>
                <a:ea typeface="Times New Roman"/>
                <a:cs typeface="Times New Roman"/>
                <a:sym typeface="Times New Roman"/>
              </a:rPr>
              <a:t>Prime contractors must ensure that the proposed subcontractors meet the following criteria:</a:t>
            </a:r>
            <a:endParaRPr/>
          </a:p>
          <a:p>
            <a:pPr marL="384038" lvl="0" indent="-384038" algn="l" rtl="0">
              <a:lnSpc>
                <a:spcPct val="94000"/>
              </a:lnSpc>
              <a:spcBef>
                <a:spcPts val="1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Must be listed on </a:t>
            </a:r>
            <a:r>
              <a:rPr lang="en-US" u="sng">
                <a:solidFill>
                  <a:schemeClr val="hlink"/>
                </a:solidFill>
                <a:latin typeface="Times New Roman"/>
                <a:ea typeface="Times New Roman"/>
                <a:cs typeface="Times New Roman"/>
                <a:sym typeface="Times New Roman"/>
                <a:hlinkClick r:id="rId3"/>
              </a:rPr>
              <a:t>VA OSDBU</a:t>
            </a:r>
            <a:r>
              <a:rPr lang="en-US">
                <a:latin typeface="Times New Roman"/>
                <a:ea typeface="Times New Roman"/>
                <a:cs typeface="Times New Roman"/>
                <a:sym typeface="Times New Roman"/>
              </a:rPr>
              <a:t> </a:t>
            </a:r>
            <a:r>
              <a:rPr lang="en-US">
                <a:solidFill>
                  <a:srgbClr val="101D49"/>
                </a:solidFill>
                <a:latin typeface="Times New Roman"/>
                <a:ea typeface="Times New Roman"/>
                <a:cs typeface="Times New Roman"/>
                <a:sym typeface="Times New Roman"/>
              </a:rPr>
              <a:t>registry or listed on the IDOA Directory of Certified Firms, </a:t>
            </a:r>
            <a:r>
              <a:rPr lang="en-US" b="1">
                <a:solidFill>
                  <a:srgbClr val="101D49"/>
                </a:solidFill>
                <a:latin typeface="Times New Roman"/>
                <a:ea typeface="Times New Roman"/>
                <a:cs typeface="Times New Roman"/>
                <a:sym typeface="Times New Roman"/>
              </a:rPr>
              <a:t>on or before </a:t>
            </a:r>
            <a:r>
              <a:rPr lang="en-US">
                <a:solidFill>
                  <a:srgbClr val="101D49"/>
                </a:solidFill>
                <a:latin typeface="Times New Roman"/>
                <a:ea typeface="Times New Roman"/>
                <a:cs typeface="Times New Roman"/>
                <a:sym typeface="Times New Roman"/>
              </a:rPr>
              <a:t>the proposal due date. </a:t>
            </a:r>
            <a:endParaRPr/>
          </a:p>
          <a:p>
            <a:pPr marL="384038" lvl="0" indent="-384038" algn="l" rtl="0">
              <a:lnSpc>
                <a:spcPct val="94000"/>
              </a:lnSpc>
              <a:spcBef>
                <a:spcPts val="1200"/>
              </a:spcBef>
              <a:spcAft>
                <a:spcPts val="0"/>
              </a:spcAft>
              <a:buClr>
                <a:srgbClr val="101D49"/>
              </a:buClr>
              <a:buSzPts val="2000"/>
              <a:buChar char="■"/>
            </a:pPr>
            <a:r>
              <a:rPr lang="en-US" b="1">
                <a:solidFill>
                  <a:srgbClr val="101D49"/>
                </a:solidFill>
                <a:latin typeface="Times New Roman"/>
                <a:ea typeface="Times New Roman"/>
                <a:cs typeface="Times New Roman"/>
                <a:sym typeface="Times New Roman"/>
              </a:rPr>
              <a:t>Serve a Valuable Scope Contribution (VSC) on the engagement, as confirmed by the State.</a:t>
            </a:r>
            <a:endParaRPr/>
          </a:p>
          <a:p>
            <a:pPr marL="914377" lvl="1" indent="-384038" algn="l" rtl="0">
              <a:lnSpc>
                <a:spcPct val="94000"/>
              </a:lnSpc>
              <a:spcBef>
                <a:spcPts val="700"/>
              </a:spcBef>
              <a:spcAft>
                <a:spcPts val="0"/>
              </a:spcAft>
              <a:buClr>
                <a:srgbClr val="101D49"/>
              </a:buClr>
              <a:buSzPts val="2000"/>
              <a:buFont typeface="Noto Sans Symbols"/>
              <a:buChar char="❑"/>
            </a:pPr>
            <a:r>
              <a:rPr lang="en-US" i="0">
                <a:solidFill>
                  <a:srgbClr val="101D49"/>
                </a:solidFill>
                <a:latin typeface="Times New Roman"/>
                <a:ea typeface="Times New Roman"/>
                <a:cs typeface="Times New Roman"/>
                <a:sym typeface="Times New Roman"/>
              </a:rPr>
              <a:t>Valuable Scope Contribution – A business function that supports the scope of this solicitation</a:t>
            </a:r>
            <a:endParaRPr/>
          </a:p>
          <a:p>
            <a:pPr marL="384038" lvl="0" indent="-384038" algn="l" rtl="0">
              <a:lnSpc>
                <a:spcPct val="94000"/>
              </a:lnSpc>
              <a:spcBef>
                <a:spcPts val="120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Provide the goods or services specific to the contract and within the industry area for which it is certified.</a:t>
            </a:r>
            <a:endParaRPr/>
          </a:p>
          <a:p>
            <a:pPr marL="384038" lvl="0" indent="-257038" algn="l" rtl="0">
              <a:lnSpc>
                <a:spcPct val="94000"/>
              </a:lnSpc>
              <a:spcBef>
                <a:spcPts val="1200"/>
              </a:spcBef>
              <a:spcAft>
                <a:spcPts val="0"/>
              </a:spcAft>
              <a:buClr>
                <a:schemeClr val="dk2"/>
              </a:buClr>
              <a:buSzPts val="2000"/>
              <a:buNone/>
            </a:pPr>
            <a:endParaRPr>
              <a:solidFill>
                <a:srgbClr val="101D49"/>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3"/>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General Information</a:t>
            </a:r>
            <a:endParaRPr/>
          </a:p>
        </p:txBody>
      </p:sp>
      <p:sp>
        <p:nvSpPr>
          <p:cNvPr id="118" name="Google Shape;118;p3"/>
          <p:cNvSpPr txBox="1">
            <a:spLocks noGrp="1"/>
          </p:cNvSpPr>
          <p:nvPr>
            <p:ph type="body" idx="1"/>
          </p:nvPr>
        </p:nvSpPr>
        <p:spPr>
          <a:xfrm>
            <a:off x="1371600" y="1927274"/>
            <a:ext cx="9601200" cy="4059866"/>
          </a:xfrm>
          <a:prstGeom prst="rect">
            <a:avLst/>
          </a:prstGeom>
          <a:noFill/>
          <a:ln>
            <a:noFill/>
          </a:ln>
        </p:spPr>
        <p:txBody>
          <a:bodyPr spcFirstLastPara="1" wrap="square" lIns="91425" tIns="45700" rIns="91425" bIns="45700" anchor="t" anchorCtr="0">
            <a:normAutofit fontScale="85000" lnSpcReduction="10000"/>
          </a:bodyPr>
          <a:lstStyle/>
          <a:p>
            <a:pPr marL="383540" lvl="0" indent="-370205" algn="l" rtl="0">
              <a:lnSpc>
                <a:spcPct val="94000"/>
              </a:lnSpc>
              <a:spcBef>
                <a:spcPts val="0"/>
              </a:spcBef>
              <a:spcAft>
                <a:spcPts val="0"/>
              </a:spcAft>
              <a:buClr>
                <a:srgbClr val="101D49"/>
              </a:buClr>
              <a:buSzPct val="100000"/>
              <a:buChar char="■"/>
            </a:pPr>
            <a:r>
              <a:rPr lang="en-US" sz="2800" dirty="0">
                <a:solidFill>
                  <a:srgbClr val="101D49"/>
                </a:solidFill>
                <a:latin typeface="Times New Roman"/>
                <a:ea typeface="Times New Roman"/>
                <a:cs typeface="Times New Roman"/>
                <a:sym typeface="Times New Roman"/>
              </a:rPr>
              <a:t>Potential Respondents (prime contractors and subcontractors) will be given the opportunity to express interest in this solicitation and to have their company and contact information posted to the solicitation website by submitting the Pre-Proposal Network Opportunities Form (Attachment I) to </a:t>
            </a:r>
            <a:r>
              <a:rPr lang="en-US" sz="2800" u="sng" dirty="0">
                <a:solidFill>
                  <a:srgbClr val="101D49"/>
                </a:solidFill>
                <a:latin typeface="Times New Roman"/>
                <a:ea typeface="Times New Roman"/>
                <a:cs typeface="Times New Roman"/>
                <a:sym typeface="Times New Roman"/>
              </a:rPr>
              <a:t>tdeaton@idoa.in.gov </a:t>
            </a:r>
            <a:r>
              <a:rPr lang="en-US" sz="2800" dirty="0">
                <a:solidFill>
                  <a:srgbClr val="101D49"/>
                </a:solidFill>
                <a:latin typeface="Times New Roman"/>
                <a:ea typeface="Times New Roman"/>
                <a:cs typeface="Times New Roman"/>
                <a:sym typeface="Times New Roman"/>
              </a:rPr>
              <a:t>no later than </a:t>
            </a:r>
            <a:r>
              <a:rPr lang="en-US" sz="2800" b="1" u="sng" dirty="0">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3:00 PM ET on</a:t>
            </a:r>
            <a:r>
              <a:rPr lang="en-US" sz="2800" b="1" u="sng" dirty="0">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 </a:t>
            </a:r>
            <a:r>
              <a:rPr lang="en-US" sz="2800" b="1" u="sng" dirty="0">
                <a:solidFill>
                  <a:srgbClr val="002060"/>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October 25</a:t>
            </a:r>
            <a:r>
              <a:rPr lang="en-US" sz="2800" b="1" u="sng" dirty="0">
                <a:solidFill>
                  <a:srgbClr val="002060"/>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 2024</a:t>
            </a:r>
            <a:r>
              <a:rPr lang="en-US" sz="2800" dirty="0">
                <a:solidFill>
                  <a:srgbClr val="002060"/>
                </a:solidFill>
                <a:latin typeface="Times New Roman"/>
                <a:ea typeface="Times New Roman"/>
                <a:cs typeface="Times New Roman"/>
                <a:sym typeface="Times New Roman"/>
              </a:rPr>
              <a:t>. This form is optional.</a:t>
            </a:r>
            <a:endParaRPr lang="en-US">
              <a:solidFill>
                <a:srgbClr val="002060"/>
              </a:solidFill>
              <a:latin typeface="Times New Roman"/>
              <a:ea typeface="Times New Roman"/>
              <a:cs typeface="Times New Roman"/>
            </a:endParaRPr>
          </a:p>
          <a:p>
            <a:pPr marL="383540" lvl="0" indent="-370205" algn="l" rtl="0">
              <a:lnSpc>
                <a:spcPct val="94000"/>
              </a:lnSpc>
              <a:spcBef>
                <a:spcPts val="1200"/>
              </a:spcBef>
              <a:spcAft>
                <a:spcPts val="0"/>
              </a:spcAft>
              <a:buClr>
                <a:srgbClr val="101D49"/>
              </a:buClr>
              <a:buSzPct val="100000"/>
              <a:buChar char="■"/>
            </a:pPr>
            <a:r>
              <a:rPr lang="en-US" sz="2800" dirty="0">
                <a:solidFill>
                  <a:srgbClr val="101D49"/>
                </a:solidFill>
                <a:latin typeface="Times New Roman"/>
                <a:ea typeface="Times New Roman"/>
                <a:cs typeface="Times New Roman"/>
                <a:sym typeface="Times New Roman"/>
              </a:rPr>
              <a:t>Potential Respondents to the solicitation are encouraged to submit any questions pertaining to the RFP via the Question/Inquiry process. Please use Attachment G of this RFP for this purpose. Questions regarding the solicitation must be submitted by </a:t>
            </a:r>
            <a:r>
              <a:rPr lang="en-US" sz="2800" b="1" u="sng" dirty="0">
                <a:solidFill>
                  <a:srgbClr val="101D49"/>
                </a:solidFill>
                <a:latin typeface="Times New Roman"/>
                <a:ea typeface="Times New Roman"/>
                <a:cs typeface="Times New Roman"/>
                <a:sym typeface="Times New Roman"/>
              </a:rPr>
              <a:t>3:00 PM ET on October 25, 2024</a:t>
            </a:r>
            <a:r>
              <a:rPr lang="en-US" sz="2800" dirty="0">
                <a:solidFill>
                  <a:srgbClr val="101D49"/>
                </a:solidFill>
                <a:latin typeface="Times New Roman"/>
                <a:ea typeface="Times New Roman"/>
                <a:cs typeface="Times New Roman"/>
                <a:sym typeface="Times New Roman"/>
              </a:rPr>
              <a:t>.</a:t>
            </a:r>
            <a:r>
              <a:rPr lang="en-US" sz="2800" b="1" u="sng" dirty="0">
                <a:solidFill>
                  <a:srgbClr val="101D49"/>
                </a:solidFill>
                <a:latin typeface="Times New Roman"/>
                <a:ea typeface="Times New Roman"/>
                <a:cs typeface="Times New Roman"/>
                <a:sym typeface="Times New Roman"/>
              </a:rPr>
              <a:t> </a:t>
            </a:r>
            <a:endParaRPr dirty="0">
              <a:latin typeface="Times New Roman"/>
              <a:ea typeface="Times New Roman"/>
              <a:cs typeface="Times New Roman"/>
            </a:endParaRPr>
          </a:p>
          <a:p>
            <a:pPr marL="383540" lvl="0" indent="-370205" algn="l" rtl="0">
              <a:lnSpc>
                <a:spcPct val="94000"/>
              </a:lnSpc>
              <a:spcBef>
                <a:spcPts val="1200"/>
              </a:spcBef>
              <a:spcAft>
                <a:spcPts val="0"/>
              </a:spcAft>
              <a:buClr>
                <a:srgbClr val="101D49"/>
              </a:buClr>
              <a:buSzPct val="100000"/>
              <a:buChar char="■"/>
            </a:pPr>
            <a:r>
              <a:rPr lang="en-US" sz="2800" dirty="0">
                <a:solidFill>
                  <a:srgbClr val="101D49"/>
                </a:solidFill>
                <a:latin typeface="Times New Roman"/>
                <a:ea typeface="Times New Roman"/>
                <a:cs typeface="Times New Roman"/>
                <a:sym typeface="Times New Roman"/>
              </a:rPr>
              <a:t>Submissions are due no later than </a:t>
            </a:r>
            <a:r>
              <a:rPr lang="en-US" sz="2800" b="1" u="sng" dirty="0">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rPr>
              <a:t>3:00 PM ET on December 9, 2024</a:t>
            </a:r>
            <a:r>
              <a:rPr lang="en-US" sz="2800" dirty="0">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a:t>
            </a:r>
            <a:r>
              <a:rPr lang="en-US" sz="2800" b="1" u="sng" dirty="0">
                <a:solidFill>
                  <a:srgbClr val="101D49"/>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endParaRPr b="1" u="sng" dirty="0">
              <a:latin typeface="Times New Roman"/>
              <a:ea typeface="Times New Roman"/>
              <a:cs typeface="Times New Roman"/>
            </a:endParaRPr>
          </a:p>
          <a:p>
            <a:pPr marL="383540" lvl="0" indent="-285115" algn="l" rtl="0">
              <a:lnSpc>
                <a:spcPct val="94000"/>
              </a:lnSpc>
              <a:spcBef>
                <a:spcPts val="1200"/>
              </a:spcBef>
              <a:spcAft>
                <a:spcPts val="0"/>
              </a:spcAft>
              <a:buClr>
                <a:schemeClr val="dk2"/>
              </a:buClr>
              <a:buSzPct val="100000"/>
              <a:buNone/>
            </a:pP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29"/>
          <p:cNvSpPr txBox="1">
            <a:spLocks noGrp="1"/>
          </p:cNvSpPr>
          <p:nvPr>
            <p:ph type="title"/>
          </p:nvPr>
        </p:nvSpPr>
        <p:spPr>
          <a:xfrm>
            <a:off x="1371600" y="870850"/>
            <a:ext cx="103998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Indiana Veteran Owned Small Business</a:t>
            </a:r>
            <a:endParaRPr/>
          </a:p>
        </p:txBody>
      </p:sp>
      <p:sp>
        <p:nvSpPr>
          <p:cNvPr id="302" name="Google Shape;302;p29"/>
          <p:cNvSpPr/>
          <p:nvPr/>
        </p:nvSpPr>
        <p:spPr>
          <a:xfrm>
            <a:off x="1109319" y="2998126"/>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03" name="Google Shape;303;p29"/>
          <p:cNvSpPr/>
          <p:nvPr/>
        </p:nvSpPr>
        <p:spPr>
          <a:xfrm>
            <a:off x="1109319" y="4710039"/>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04" name="Google Shape;304;p29"/>
          <p:cNvSpPr/>
          <p:nvPr/>
        </p:nvSpPr>
        <p:spPr>
          <a:xfrm>
            <a:off x="1120839" y="5238917"/>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05" name="Google Shape;305;p29"/>
          <p:cNvSpPr/>
          <p:nvPr/>
        </p:nvSpPr>
        <p:spPr>
          <a:xfrm rot="10800000">
            <a:off x="10014494" y="5044516"/>
            <a:ext cx="685800" cy="3087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pic>
        <p:nvPicPr>
          <p:cNvPr id="306" name="Google Shape;306;p29"/>
          <p:cNvPicPr preferRelativeResize="0">
            <a:picLocks noGrp="1"/>
          </p:cNvPicPr>
          <p:nvPr>
            <p:ph type="body" idx="1"/>
          </p:nvPr>
        </p:nvPicPr>
        <p:blipFill rotWithShape="1">
          <a:blip r:embed="rId3">
            <a:alphaModFix/>
          </a:blip>
          <a:srcRect/>
          <a:stretch/>
        </p:blipFill>
        <p:spPr>
          <a:xfrm>
            <a:off x="1835440" y="2039304"/>
            <a:ext cx="8142300" cy="4160100"/>
          </a:xfrm>
          <a:prstGeom prst="rect">
            <a:avLst/>
          </a:prstGeom>
          <a:noFill/>
          <a:ln>
            <a:noFill/>
          </a:ln>
        </p:spPr>
      </p:pic>
      <p:sp>
        <p:nvSpPr>
          <p:cNvPr id="307" name="Google Shape;307;p29"/>
          <p:cNvSpPr/>
          <p:nvPr/>
        </p:nvSpPr>
        <p:spPr>
          <a:xfrm>
            <a:off x="1109319" y="3475344"/>
            <a:ext cx="685800" cy="228600"/>
          </a:xfrm>
          <a:prstGeom prst="rightArrow">
            <a:avLst>
              <a:gd name="adj1" fmla="val 50000"/>
              <a:gd name="adj2" fmla="val 50000"/>
            </a:avLst>
          </a:prstGeom>
          <a:solidFill>
            <a:schemeClr val="dk1"/>
          </a:solidFill>
          <a:ln w="952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1" i="0" u="none" strike="noStrike" cap="none">
              <a:solidFill>
                <a:srgbClr val="FF3300"/>
              </a:solidFill>
              <a:latin typeface="Garamond"/>
              <a:ea typeface="Garamond"/>
              <a:cs typeface="Garamond"/>
              <a:sym typeface="Garamond"/>
            </a:endParaRPr>
          </a:p>
        </p:txBody>
      </p:sp>
      <p:sp>
        <p:nvSpPr>
          <p:cNvPr id="308" name="Google Shape;308;p29"/>
          <p:cNvSpPr/>
          <p:nvPr/>
        </p:nvSpPr>
        <p:spPr>
          <a:xfrm>
            <a:off x="2385038" y="2587900"/>
            <a:ext cx="740400" cy="117000"/>
          </a:xfrm>
          <a:prstGeom prst="rect">
            <a:avLst/>
          </a:prstGeom>
          <a:solidFill>
            <a:schemeClr val="lt1"/>
          </a:solidFill>
          <a:ln w="34925" cap="flat"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ibre Franklin"/>
              <a:ea typeface="Libre Franklin"/>
              <a:cs typeface="Libre Franklin"/>
              <a:sym typeface="Libre Franklin"/>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30"/>
          <p:cNvSpPr txBox="1">
            <a:spLocks noGrp="1"/>
          </p:cNvSpPr>
          <p:nvPr>
            <p:ph type="title"/>
          </p:nvPr>
        </p:nvSpPr>
        <p:spPr>
          <a:xfrm>
            <a:off x="1371600" y="870850"/>
            <a:ext cx="100026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Indiana Veteran Owned Small Business</a:t>
            </a:r>
            <a:endParaRPr/>
          </a:p>
        </p:txBody>
      </p:sp>
      <p:sp>
        <p:nvSpPr>
          <p:cNvPr id="314" name="Google Shape;314;p30"/>
          <p:cNvSpPr txBox="1">
            <a:spLocks noGrp="1"/>
          </p:cNvSpPr>
          <p:nvPr>
            <p:ph type="body" idx="1"/>
          </p:nvPr>
        </p:nvSpPr>
        <p:spPr>
          <a:xfrm>
            <a:off x="1371600" y="2286004"/>
            <a:ext cx="9601200" cy="3621501"/>
          </a:xfrm>
          <a:prstGeom prst="rect">
            <a:avLst/>
          </a:prstGeom>
          <a:noFill/>
          <a:ln>
            <a:noFill/>
          </a:ln>
        </p:spPr>
        <p:txBody>
          <a:bodyPr spcFirstLastPara="1" wrap="square" lIns="91425" tIns="45700" rIns="91425" bIns="45700" anchor="t" anchorCtr="0">
            <a:normAutofit fontScale="92500" lnSpcReduction="20000"/>
          </a:bodyPr>
          <a:lstStyle/>
          <a:p>
            <a:pPr marL="115888" lvl="0" indent="-115919" algn="l" rtl="0">
              <a:lnSpc>
                <a:spcPct val="94000"/>
              </a:lnSpc>
              <a:spcBef>
                <a:spcPts val="0"/>
              </a:spcBef>
              <a:spcAft>
                <a:spcPts val="0"/>
              </a:spcAft>
              <a:buClr>
                <a:srgbClr val="101D49"/>
              </a:buClr>
              <a:buSzPct val="100000"/>
              <a:buFont typeface="Arial"/>
              <a:buChar char="•"/>
            </a:pPr>
            <a:r>
              <a:rPr lang="en-US" sz="1900" b="1">
                <a:solidFill>
                  <a:srgbClr val="101D49"/>
                </a:solidFill>
                <a:latin typeface="Garamond"/>
                <a:ea typeface="Garamond"/>
                <a:cs typeface="Garamond"/>
                <a:sym typeface="Garamond"/>
              </a:rPr>
              <a:t>New Process - </a:t>
            </a:r>
            <a:r>
              <a:rPr lang="en-US" sz="1900">
                <a:solidFill>
                  <a:srgbClr val="101D49"/>
                </a:solidFill>
                <a:latin typeface="Garamond"/>
                <a:ea typeface="Garamond"/>
                <a:cs typeface="Garamond"/>
                <a:sym typeface="Garamond"/>
              </a:rPr>
              <a:t>IVOSB scoring is conducted based on 5 points plus a possible 1 bonus point scale</a:t>
            </a:r>
            <a:endParaRPr/>
          </a:p>
          <a:p>
            <a:pPr marL="234950" lvl="1" indent="-234981" algn="l" rtl="0">
              <a:lnSpc>
                <a:spcPct val="94000"/>
              </a:lnSpc>
              <a:spcBef>
                <a:spcPts val="700"/>
              </a:spcBef>
              <a:spcAft>
                <a:spcPts val="0"/>
              </a:spcAft>
              <a:buClr>
                <a:srgbClr val="101D49"/>
              </a:buClr>
              <a:buSzPct val="100000"/>
              <a:buChar char="–"/>
            </a:pPr>
            <a:r>
              <a:rPr lang="en-US" sz="1900" i="0">
                <a:solidFill>
                  <a:srgbClr val="101D49"/>
                </a:solidFill>
                <a:latin typeface="Garamond"/>
                <a:ea typeface="Garamond"/>
                <a:cs typeface="Garamond"/>
                <a:sym typeface="Garamond"/>
              </a:rPr>
              <a:t>IVOSB: Possible 5 points + 1 bonus point</a:t>
            </a:r>
            <a:endParaRPr/>
          </a:p>
          <a:p>
            <a:pPr marL="234950" lvl="1" indent="-123380" algn="l" rtl="0">
              <a:lnSpc>
                <a:spcPct val="94000"/>
              </a:lnSpc>
              <a:spcBef>
                <a:spcPts val="700"/>
              </a:spcBef>
              <a:spcAft>
                <a:spcPts val="0"/>
              </a:spcAft>
              <a:buClr>
                <a:schemeClr val="dk2"/>
              </a:buClr>
              <a:buSzPct val="100000"/>
              <a:buNone/>
            </a:pPr>
            <a:endParaRPr sz="1900" i="0">
              <a:solidFill>
                <a:srgbClr val="101D49"/>
              </a:solidFill>
              <a:latin typeface="Garamond"/>
              <a:ea typeface="Garamond"/>
              <a:cs typeface="Garamond"/>
              <a:sym typeface="Garamond"/>
            </a:endParaRPr>
          </a:p>
          <a:p>
            <a:pPr marL="115888" lvl="0" indent="-115919" algn="l" rtl="0">
              <a:lnSpc>
                <a:spcPct val="94000"/>
              </a:lnSpc>
              <a:spcBef>
                <a:spcPts val="551"/>
              </a:spcBef>
              <a:spcAft>
                <a:spcPts val="0"/>
              </a:spcAft>
              <a:buClr>
                <a:srgbClr val="101D49"/>
              </a:buClr>
              <a:buSzPct val="100000"/>
              <a:buFont typeface="Arial"/>
              <a:buChar char="•"/>
            </a:pPr>
            <a:r>
              <a:rPr lang="en-US" sz="1900" b="1">
                <a:solidFill>
                  <a:srgbClr val="101D49"/>
                </a:solidFill>
                <a:latin typeface="Garamond"/>
                <a:ea typeface="Garamond"/>
                <a:cs typeface="Garamond"/>
                <a:sym typeface="Garamond"/>
              </a:rPr>
              <a:t>Professional Services Scoring Methodology:</a:t>
            </a:r>
            <a:endParaRPr/>
          </a:p>
          <a:p>
            <a:pPr marL="346075" lvl="1" indent="-114362" algn="l" rtl="0">
              <a:lnSpc>
                <a:spcPct val="94000"/>
              </a:lnSpc>
              <a:spcBef>
                <a:spcPts val="551"/>
              </a:spcBef>
              <a:spcAft>
                <a:spcPts val="0"/>
              </a:spcAft>
              <a:buClr>
                <a:srgbClr val="101D49"/>
              </a:buClr>
              <a:buSzPct val="100000"/>
              <a:buFont typeface="Calibri"/>
              <a:buChar char="-"/>
            </a:pPr>
            <a:r>
              <a:rPr lang="en-US" sz="1900" i="0">
                <a:solidFill>
                  <a:srgbClr val="101D49"/>
                </a:solidFill>
                <a:latin typeface="Garamond"/>
                <a:ea typeface="Garamond"/>
                <a:cs typeface="Garamond"/>
                <a:sym typeface="Garamond"/>
              </a:rPr>
              <a:t>The points will be awarded on the following schedule:</a:t>
            </a:r>
            <a:br>
              <a:rPr lang="en-US" sz="1900" i="0">
                <a:solidFill>
                  <a:srgbClr val="101D49"/>
                </a:solidFill>
                <a:latin typeface="Garamond"/>
                <a:ea typeface="Garamond"/>
                <a:cs typeface="Garamond"/>
                <a:sym typeface="Garamond"/>
              </a:rPr>
            </a:br>
            <a:endParaRPr sz="1900" i="0">
              <a:solidFill>
                <a:srgbClr val="101D49"/>
              </a:solidFill>
              <a:latin typeface="Garamond"/>
              <a:ea typeface="Garamond"/>
              <a:cs typeface="Garamond"/>
              <a:sym typeface="Garamond"/>
            </a:endParaRPr>
          </a:p>
          <a:p>
            <a:pPr marL="346075" lvl="1" indent="-2729" algn="l" rtl="0">
              <a:lnSpc>
                <a:spcPct val="94000"/>
              </a:lnSpc>
              <a:spcBef>
                <a:spcPts val="551"/>
              </a:spcBef>
              <a:spcAft>
                <a:spcPts val="0"/>
              </a:spcAft>
              <a:buClr>
                <a:schemeClr val="dk2"/>
              </a:buClr>
              <a:buSzPct val="100000"/>
              <a:buNone/>
            </a:pPr>
            <a:endParaRPr sz="1900" i="0">
              <a:solidFill>
                <a:srgbClr val="101D49"/>
              </a:solidFill>
              <a:latin typeface="Garamond"/>
              <a:ea typeface="Garamond"/>
              <a:cs typeface="Garamond"/>
              <a:sym typeface="Garamond"/>
            </a:endParaRPr>
          </a:p>
          <a:p>
            <a:pPr marL="346075" lvl="1" indent="-2729" algn="l" rtl="0">
              <a:lnSpc>
                <a:spcPct val="94000"/>
              </a:lnSpc>
              <a:spcBef>
                <a:spcPts val="551"/>
              </a:spcBef>
              <a:spcAft>
                <a:spcPts val="0"/>
              </a:spcAft>
              <a:buClr>
                <a:schemeClr val="dk2"/>
              </a:buClr>
              <a:buSzPct val="100000"/>
              <a:buNone/>
            </a:pPr>
            <a:endParaRPr sz="1900" i="0">
              <a:solidFill>
                <a:srgbClr val="101D49"/>
              </a:solidFill>
              <a:latin typeface="Garamond"/>
              <a:ea typeface="Garamond"/>
              <a:cs typeface="Garamond"/>
              <a:sym typeface="Garamond"/>
            </a:endParaRPr>
          </a:p>
          <a:p>
            <a:pPr marL="346075" lvl="1" indent="-114362" algn="l" rtl="0">
              <a:lnSpc>
                <a:spcPct val="94000"/>
              </a:lnSpc>
              <a:spcBef>
                <a:spcPts val="551"/>
              </a:spcBef>
              <a:spcAft>
                <a:spcPts val="0"/>
              </a:spcAft>
              <a:buClr>
                <a:srgbClr val="101D49"/>
              </a:buClr>
              <a:buSzPct val="100000"/>
              <a:buFont typeface="Calibri"/>
              <a:buChar char="-"/>
            </a:pPr>
            <a:r>
              <a:rPr lang="en-US" sz="1900" i="0">
                <a:solidFill>
                  <a:srgbClr val="101D49"/>
                </a:solidFill>
                <a:latin typeface="Garamond"/>
                <a:ea typeface="Garamond"/>
                <a:cs typeface="Garamond"/>
                <a:sym typeface="Garamond"/>
              </a:rPr>
              <a:t>Fractional points will be awarded based upon a graduated scale between whole points. (e.g. a 0.3% commitment will receive .5 points and a 1.5% commitment will receive 2.5 points)</a:t>
            </a:r>
            <a:endParaRPr/>
          </a:p>
          <a:p>
            <a:pPr marL="346075" lvl="1" indent="-114362" algn="l" rtl="0">
              <a:lnSpc>
                <a:spcPct val="94000"/>
              </a:lnSpc>
              <a:spcBef>
                <a:spcPts val="551"/>
              </a:spcBef>
              <a:spcAft>
                <a:spcPts val="0"/>
              </a:spcAft>
              <a:buClr>
                <a:srgbClr val="101D49"/>
              </a:buClr>
              <a:buSzPct val="100000"/>
              <a:buFont typeface="Calibri"/>
              <a:buChar char="-"/>
            </a:pPr>
            <a:r>
              <a:rPr lang="en-US" sz="1900" i="0">
                <a:solidFill>
                  <a:srgbClr val="101D49"/>
                </a:solidFill>
                <a:latin typeface="Garamond"/>
                <a:ea typeface="Garamond"/>
                <a:cs typeface="Garamond"/>
                <a:sym typeface="Garamond"/>
              </a:rPr>
              <a:t>Submissions of 0% participation will result in a deduction of 1 point in each category</a:t>
            </a:r>
            <a:endParaRPr/>
          </a:p>
          <a:p>
            <a:pPr marL="346075" lvl="1" indent="-114362" algn="l" rtl="0">
              <a:lnSpc>
                <a:spcPct val="94000"/>
              </a:lnSpc>
              <a:spcBef>
                <a:spcPts val="551"/>
              </a:spcBef>
              <a:spcAft>
                <a:spcPts val="0"/>
              </a:spcAft>
              <a:buClr>
                <a:srgbClr val="101D49"/>
              </a:buClr>
              <a:buSzPct val="100000"/>
              <a:buFont typeface="Calibri"/>
              <a:buChar char="-"/>
            </a:pPr>
            <a:r>
              <a:rPr lang="en-US" sz="1900" i="0">
                <a:solidFill>
                  <a:srgbClr val="101D49"/>
                </a:solidFill>
                <a:latin typeface="Garamond"/>
                <a:ea typeface="Garamond"/>
                <a:cs typeface="Garamond"/>
                <a:sym typeface="Garamond"/>
              </a:rPr>
              <a:t>The highest submission which exceeds the goal will receive 6 points (5 points plus 1 bonus point). In case of a tie both firms will receive 6 points. </a:t>
            </a:r>
            <a:endParaRPr/>
          </a:p>
          <a:p>
            <a:pPr marL="384038" lvl="0" indent="-266563" algn="l" rtl="0">
              <a:lnSpc>
                <a:spcPct val="94000"/>
              </a:lnSpc>
              <a:spcBef>
                <a:spcPts val="1200"/>
              </a:spcBef>
              <a:spcAft>
                <a:spcPts val="0"/>
              </a:spcAft>
              <a:buClr>
                <a:schemeClr val="dk2"/>
              </a:buClr>
              <a:buSzPct val="100000"/>
              <a:buNone/>
            </a:pPr>
            <a:endParaRPr/>
          </a:p>
        </p:txBody>
      </p:sp>
      <p:graphicFrame>
        <p:nvGraphicFramePr>
          <p:cNvPr id="315" name="Google Shape;315;p30"/>
          <p:cNvGraphicFramePr/>
          <p:nvPr/>
        </p:nvGraphicFramePr>
        <p:xfrm>
          <a:off x="1792707" y="3845294"/>
          <a:ext cx="3958325" cy="502940"/>
        </p:xfrm>
        <a:graphic>
          <a:graphicData uri="http://schemas.openxmlformats.org/drawingml/2006/table">
            <a:tbl>
              <a:tblPr firstRow="1" bandRow="1">
                <a:noFill/>
                <a:tableStyleId>{A097713F-F61B-4E73-9D72-F4DE70741D5A}</a:tableStyleId>
              </a:tblPr>
              <a:tblGrid>
                <a:gridCol w="565475">
                  <a:extLst>
                    <a:ext uri="{9D8B030D-6E8A-4147-A177-3AD203B41FA5}">
                      <a16:colId xmlns:a16="http://schemas.microsoft.com/office/drawing/2014/main" val="20000"/>
                    </a:ext>
                  </a:extLst>
                </a:gridCol>
                <a:gridCol w="565475">
                  <a:extLst>
                    <a:ext uri="{9D8B030D-6E8A-4147-A177-3AD203B41FA5}">
                      <a16:colId xmlns:a16="http://schemas.microsoft.com/office/drawing/2014/main" val="20001"/>
                    </a:ext>
                  </a:extLst>
                </a:gridCol>
                <a:gridCol w="565475">
                  <a:extLst>
                    <a:ext uri="{9D8B030D-6E8A-4147-A177-3AD203B41FA5}">
                      <a16:colId xmlns:a16="http://schemas.microsoft.com/office/drawing/2014/main" val="20002"/>
                    </a:ext>
                  </a:extLst>
                </a:gridCol>
                <a:gridCol w="565475">
                  <a:extLst>
                    <a:ext uri="{9D8B030D-6E8A-4147-A177-3AD203B41FA5}">
                      <a16:colId xmlns:a16="http://schemas.microsoft.com/office/drawing/2014/main" val="20003"/>
                    </a:ext>
                  </a:extLst>
                </a:gridCol>
                <a:gridCol w="565475">
                  <a:extLst>
                    <a:ext uri="{9D8B030D-6E8A-4147-A177-3AD203B41FA5}">
                      <a16:colId xmlns:a16="http://schemas.microsoft.com/office/drawing/2014/main" val="20004"/>
                    </a:ext>
                  </a:extLst>
                </a:gridCol>
                <a:gridCol w="565475">
                  <a:extLst>
                    <a:ext uri="{9D8B030D-6E8A-4147-A177-3AD203B41FA5}">
                      <a16:colId xmlns:a16="http://schemas.microsoft.com/office/drawing/2014/main" val="20005"/>
                    </a:ext>
                  </a:extLst>
                </a:gridCol>
                <a:gridCol w="565475">
                  <a:extLst>
                    <a:ext uri="{9D8B030D-6E8A-4147-A177-3AD203B41FA5}">
                      <a16:colId xmlns:a16="http://schemas.microsoft.com/office/drawing/2014/main" val="20006"/>
                    </a:ext>
                  </a:extLst>
                </a:gridCol>
              </a:tblGrid>
              <a:tr h="241750">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0%</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0.6%</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1.2%</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1.8%</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2.4%</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3%</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241750">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Pts.</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-1</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1</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2</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3</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4</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050"/>
                        <a:buFont typeface="Arial"/>
                        <a:buNone/>
                      </a:pPr>
                      <a:r>
                        <a:rPr lang="en-US" sz="1050" u="none" strike="noStrike" cap="none">
                          <a:solidFill>
                            <a:srgbClr val="101D49"/>
                          </a:solidFill>
                        </a:rPr>
                        <a:t>5</a:t>
                      </a:r>
                      <a:endParaRPr sz="1400" u="none" strike="noStrike" cap="none"/>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9"/>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IDOA Subcontractor Scoring</a:t>
            </a:r>
            <a:endParaRPr/>
          </a:p>
        </p:txBody>
      </p:sp>
      <p:sp>
        <p:nvSpPr>
          <p:cNvPr id="321" name="Google Shape;321;p9"/>
          <p:cNvSpPr txBox="1">
            <a:spLocks noGrp="1"/>
          </p:cNvSpPr>
          <p:nvPr>
            <p:ph type="body" idx="1"/>
          </p:nvPr>
        </p:nvSpPr>
        <p:spPr>
          <a:xfrm>
            <a:off x="1371600" y="2286005"/>
            <a:ext cx="9601200" cy="517354"/>
          </a:xfrm>
          <a:prstGeom prst="rect">
            <a:avLst/>
          </a:prstGeom>
          <a:noFill/>
          <a:ln>
            <a:noFill/>
          </a:ln>
        </p:spPr>
        <p:txBody>
          <a:bodyPr spcFirstLastPara="1" wrap="square" lIns="91425" tIns="45700" rIns="91425" bIns="45700" anchor="t" anchorCtr="0">
            <a:normAutofit/>
          </a:bodyPr>
          <a:lstStyle/>
          <a:p>
            <a:pPr marL="0" lvl="0" indent="0" algn="ctr" rtl="0">
              <a:lnSpc>
                <a:spcPct val="94000"/>
              </a:lnSpc>
              <a:spcBef>
                <a:spcPts val="0"/>
              </a:spcBef>
              <a:spcAft>
                <a:spcPts val="0"/>
              </a:spcAft>
              <a:buClr>
                <a:srgbClr val="101D49"/>
              </a:buClr>
              <a:buSzPts val="2000"/>
              <a:buNone/>
            </a:pPr>
            <a:r>
              <a:rPr lang="en-US" b="1">
                <a:solidFill>
                  <a:srgbClr val="101D49"/>
                </a:solidFill>
                <a:latin typeface="Garamond"/>
                <a:ea typeface="Garamond"/>
                <a:cs typeface="Garamond"/>
                <a:sym typeface="Garamond"/>
              </a:rPr>
              <a:t>RFP MBE/WBE/IVOSB Scoring Example</a:t>
            </a:r>
            <a:endParaRPr/>
          </a:p>
          <a:p>
            <a:pPr marL="384038" lvl="0" indent="-257038" algn="l" rtl="0">
              <a:lnSpc>
                <a:spcPct val="94000"/>
              </a:lnSpc>
              <a:spcBef>
                <a:spcPts val="1200"/>
              </a:spcBef>
              <a:spcAft>
                <a:spcPts val="0"/>
              </a:spcAft>
              <a:buClr>
                <a:schemeClr val="dk2"/>
              </a:buClr>
              <a:buSzPts val="2000"/>
              <a:buNone/>
            </a:pPr>
            <a:endParaRPr/>
          </a:p>
        </p:txBody>
      </p:sp>
      <p:pic>
        <p:nvPicPr>
          <p:cNvPr id="322" name="Google Shape;322;p9"/>
          <p:cNvPicPr preferRelativeResize="0"/>
          <p:nvPr/>
        </p:nvPicPr>
        <p:blipFill rotWithShape="1">
          <a:blip r:embed="rId3">
            <a:alphaModFix/>
          </a:blip>
          <a:srcRect/>
          <a:stretch/>
        </p:blipFill>
        <p:spPr>
          <a:xfrm>
            <a:off x="1371600" y="2649037"/>
            <a:ext cx="9174739" cy="262901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33"/>
          <p:cNvSpPr txBox="1">
            <a:spLocks noGrp="1"/>
          </p:cNvSpPr>
          <p:nvPr>
            <p:ph type="body" idx="2"/>
          </p:nvPr>
        </p:nvSpPr>
        <p:spPr>
          <a:xfrm>
            <a:off x="1371600" y="2011680"/>
            <a:ext cx="4758300" cy="4018500"/>
          </a:xfrm>
          <a:prstGeom prst="rect">
            <a:avLst/>
          </a:prstGeom>
          <a:noFill/>
          <a:ln>
            <a:noFill/>
          </a:ln>
        </p:spPr>
        <p:txBody>
          <a:bodyPr spcFirstLastPara="1" wrap="square" lIns="91425" tIns="45700" rIns="91425" bIns="45700" anchor="t" anchorCtr="0">
            <a:noAutofit/>
          </a:bodyPr>
          <a:lstStyle/>
          <a:p>
            <a:pPr marL="0" lvl="0" indent="0" algn="l" rtl="0">
              <a:lnSpc>
                <a:spcPct val="94000"/>
              </a:lnSpc>
              <a:spcBef>
                <a:spcPts val="0"/>
              </a:spcBef>
              <a:spcAft>
                <a:spcPts val="0"/>
              </a:spcAft>
              <a:buClr>
                <a:srgbClr val="101D49"/>
              </a:buClr>
              <a:buSzPts val="1700"/>
              <a:buNone/>
            </a:pPr>
            <a:r>
              <a:rPr lang="en-US" sz="1900" b="1">
                <a:solidFill>
                  <a:srgbClr val="101D49"/>
                </a:solidFill>
                <a:latin typeface="Times New Roman"/>
                <a:ea typeface="Times New Roman"/>
                <a:cs typeface="Times New Roman"/>
                <a:sym typeface="Times New Roman"/>
              </a:rPr>
              <a:t>Pay Audit System</a:t>
            </a:r>
            <a:endParaRPr sz="1900"/>
          </a:p>
          <a:p>
            <a:pPr marL="384038" lvl="0" indent="-384038" algn="l" rtl="0">
              <a:lnSpc>
                <a:spcPct val="94000"/>
              </a:lnSpc>
              <a:spcBef>
                <a:spcPts val="1200"/>
              </a:spcBef>
              <a:spcAft>
                <a:spcPts val="0"/>
              </a:spcAft>
              <a:buClr>
                <a:srgbClr val="101D49"/>
              </a:buClr>
              <a:buSzPts val="1900"/>
              <a:buChar char="■"/>
            </a:pPr>
            <a:r>
              <a:rPr lang="en-US" sz="1900">
                <a:solidFill>
                  <a:srgbClr val="101D49"/>
                </a:solidFill>
                <a:latin typeface="Times New Roman"/>
                <a:ea typeface="Times New Roman"/>
                <a:cs typeface="Times New Roman"/>
                <a:sym typeface="Times New Roman"/>
              </a:rPr>
              <a:t>Tool utilized to monitor the state’s diversity spend for subcontractors</a:t>
            </a:r>
            <a:endParaRPr sz="1900"/>
          </a:p>
          <a:p>
            <a:pPr marL="384038" lvl="0" indent="-384038" algn="l" rtl="0">
              <a:lnSpc>
                <a:spcPct val="94000"/>
              </a:lnSpc>
              <a:spcBef>
                <a:spcPts val="1200"/>
              </a:spcBef>
              <a:spcAft>
                <a:spcPts val="0"/>
              </a:spcAft>
              <a:buClr>
                <a:srgbClr val="101D49"/>
              </a:buClr>
              <a:buSzPts val="1900"/>
              <a:buChar char="■"/>
            </a:pPr>
            <a:r>
              <a:rPr lang="en-US" sz="1900">
                <a:solidFill>
                  <a:srgbClr val="101D49"/>
                </a:solidFill>
                <a:latin typeface="Times New Roman"/>
                <a:ea typeface="Times New Roman"/>
                <a:cs typeface="Times New Roman"/>
                <a:sym typeface="Times New Roman"/>
              </a:rPr>
              <a:t>Selected primes and subcontractors are required to report payments submitted or received through this web-based tool</a:t>
            </a:r>
            <a:endParaRPr sz="1900"/>
          </a:p>
          <a:p>
            <a:pPr marL="384038" lvl="0" indent="-384038" algn="l" rtl="0">
              <a:lnSpc>
                <a:spcPct val="94000"/>
              </a:lnSpc>
              <a:spcBef>
                <a:spcPts val="1200"/>
              </a:spcBef>
              <a:spcAft>
                <a:spcPts val="0"/>
              </a:spcAft>
              <a:buClr>
                <a:srgbClr val="101D49"/>
              </a:buClr>
              <a:buSzPts val="1900"/>
              <a:buChar char="■"/>
            </a:pPr>
            <a:r>
              <a:rPr lang="en-US" sz="1900">
                <a:solidFill>
                  <a:srgbClr val="101D49"/>
                </a:solidFill>
                <a:latin typeface="Times New Roman"/>
                <a:ea typeface="Times New Roman"/>
                <a:cs typeface="Times New Roman"/>
                <a:sym typeface="Times New Roman"/>
              </a:rPr>
              <a:t>Based on contract terms payments should be reported monthly or quarterly</a:t>
            </a:r>
            <a:endParaRPr sz="1900"/>
          </a:p>
          <a:p>
            <a:pPr marL="384038" lvl="0" indent="-384038" algn="l" rtl="0">
              <a:lnSpc>
                <a:spcPct val="94000"/>
              </a:lnSpc>
              <a:spcBef>
                <a:spcPts val="1200"/>
              </a:spcBef>
              <a:spcAft>
                <a:spcPts val="0"/>
              </a:spcAft>
              <a:buClr>
                <a:srgbClr val="101D49"/>
              </a:buClr>
              <a:buSzPts val="1900"/>
              <a:buChar char="■"/>
            </a:pPr>
            <a:r>
              <a:rPr lang="en-US" sz="1900" b="1">
                <a:solidFill>
                  <a:srgbClr val="101D49"/>
                </a:solidFill>
                <a:latin typeface="Times New Roman"/>
                <a:ea typeface="Times New Roman"/>
                <a:cs typeface="Times New Roman"/>
                <a:sym typeface="Times New Roman"/>
              </a:rPr>
              <a:t>Questions? </a:t>
            </a:r>
            <a:r>
              <a:rPr lang="en-US" sz="1900">
                <a:solidFill>
                  <a:srgbClr val="101D49"/>
                </a:solidFill>
                <a:latin typeface="Times New Roman"/>
                <a:ea typeface="Times New Roman"/>
                <a:cs typeface="Times New Roman"/>
                <a:sym typeface="Times New Roman"/>
              </a:rPr>
              <a:t>Contact Division of Supplier Diversity</a:t>
            </a:r>
            <a:endParaRPr sz="1900"/>
          </a:p>
          <a:p>
            <a:pPr marL="914377" lvl="1" indent="-425313" algn="l" rtl="0">
              <a:lnSpc>
                <a:spcPct val="94000"/>
              </a:lnSpc>
              <a:spcBef>
                <a:spcPts val="700"/>
              </a:spcBef>
              <a:spcAft>
                <a:spcPts val="0"/>
              </a:spcAft>
              <a:buClr>
                <a:schemeClr val="dk2"/>
              </a:buClr>
              <a:buSzPts val="1900"/>
              <a:buChar char="–"/>
            </a:pPr>
            <a:r>
              <a:rPr lang="en-US" sz="1900" i="0" u="sng">
                <a:solidFill>
                  <a:schemeClr val="hlink"/>
                </a:solidFill>
                <a:latin typeface="Times New Roman"/>
                <a:ea typeface="Times New Roman"/>
                <a:cs typeface="Times New Roman"/>
                <a:sym typeface="Times New Roman"/>
                <a:hlinkClick r:id="rId3"/>
              </a:rPr>
              <a:t>mwbecompliance@idoa.in.gov</a:t>
            </a:r>
            <a:r>
              <a:rPr lang="en-US" sz="1900" i="0">
                <a:latin typeface="Times New Roman"/>
                <a:ea typeface="Times New Roman"/>
                <a:cs typeface="Times New Roman"/>
                <a:sym typeface="Times New Roman"/>
              </a:rPr>
              <a:t> </a:t>
            </a:r>
            <a:endParaRPr sz="1900"/>
          </a:p>
          <a:p>
            <a:pPr marL="914377" lvl="1" indent="-425313" algn="l" rtl="0">
              <a:lnSpc>
                <a:spcPct val="94000"/>
              </a:lnSpc>
              <a:spcBef>
                <a:spcPts val="700"/>
              </a:spcBef>
              <a:spcAft>
                <a:spcPts val="0"/>
              </a:spcAft>
              <a:buClr>
                <a:schemeClr val="dk2"/>
              </a:buClr>
              <a:buSzPts val="1900"/>
              <a:buChar char="–"/>
            </a:pPr>
            <a:r>
              <a:rPr lang="en-US" sz="1900" i="0" u="sng">
                <a:solidFill>
                  <a:schemeClr val="hlink"/>
                </a:solidFill>
                <a:latin typeface="Times New Roman"/>
                <a:ea typeface="Times New Roman"/>
                <a:cs typeface="Times New Roman"/>
                <a:sym typeface="Times New Roman"/>
                <a:hlinkClick r:id="rId4"/>
              </a:rPr>
              <a:t>www.in.gov/idoa/mwbe/payaudit.htm</a:t>
            </a:r>
            <a:r>
              <a:rPr lang="en-US" sz="1900" i="0">
                <a:latin typeface="Times New Roman"/>
                <a:ea typeface="Times New Roman"/>
                <a:cs typeface="Times New Roman"/>
                <a:sym typeface="Times New Roman"/>
              </a:rPr>
              <a:t> </a:t>
            </a:r>
            <a:endParaRPr sz="1900"/>
          </a:p>
          <a:p>
            <a:pPr marL="384038" lvl="0" indent="-257038" algn="l" rtl="0">
              <a:lnSpc>
                <a:spcPct val="94000"/>
              </a:lnSpc>
              <a:spcBef>
                <a:spcPts val="1200"/>
              </a:spcBef>
              <a:spcAft>
                <a:spcPts val="0"/>
              </a:spcAft>
              <a:buClr>
                <a:schemeClr val="dk2"/>
              </a:buClr>
              <a:buSzPts val="2000"/>
              <a:buNone/>
            </a:pPr>
            <a:endParaRPr sz="1900"/>
          </a:p>
        </p:txBody>
      </p:sp>
      <p:sp>
        <p:nvSpPr>
          <p:cNvPr id="328" name="Google Shape;328;p33"/>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Subcontractor Compliance</a:t>
            </a:r>
            <a:endParaRPr/>
          </a:p>
        </p:txBody>
      </p:sp>
      <p:grpSp>
        <p:nvGrpSpPr>
          <p:cNvPr id="329" name="Google Shape;329;p33"/>
          <p:cNvGrpSpPr/>
          <p:nvPr/>
        </p:nvGrpSpPr>
        <p:grpSpPr>
          <a:xfrm>
            <a:off x="6566029" y="2105529"/>
            <a:ext cx="4178424" cy="3626809"/>
            <a:chOff x="968121" y="965163"/>
            <a:chExt cx="6569665" cy="4687710"/>
          </a:xfrm>
        </p:grpSpPr>
        <p:pic>
          <p:nvPicPr>
            <p:cNvPr id="330" name="Google Shape;330;p33" descr="C:\Users\Fable\AppData\Local\Microsoft\Windows\Temporary Internet Files\Content.IE5\X5T015VL\MC900431505[1].png"/>
            <p:cNvPicPr preferRelativeResize="0"/>
            <p:nvPr/>
          </p:nvPicPr>
          <p:blipFill rotWithShape="1">
            <a:blip r:embed="rId5">
              <a:alphaModFix/>
            </a:blip>
            <a:srcRect/>
            <a:stretch/>
          </p:blipFill>
          <p:spPr>
            <a:xfrm>
              <a:off x="6466895" y="2068628"/>
              <a:ext cx="1031240" cy="1031239"/>
            </a:xfrm>
            <a:prstGeom prst="rect">
              <a:avLst/>
            </a:prstGeom>
            <a:noFill/>
            <a:ln>
              <a:noFill/>
            </a:ln>
          </p:spPr>
        </p:pic>
        <p:sp>
          <p:nvSpPr>
            <p:cNvPr id="331" name="Google Shape;331;p33"/>
            <p:cNvSpPr txBox="1"/>
            <p:nvPr/>
          </p:nvSpPr>
          <p:spPr>
            <a:xfrm>
              <a:off x="6337636" y="3230032"/>
              <a:ext cx="1200150" cy="95832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Pay Audit System</a:t>
              </a:r>
              <a:endParaRPr sz="1400" b="0" i="0" u="none" strike="noStrike" cap="none">
                <a:solidFill>
                  <a:srgbClr val="000000"/>
                </a:solidFill>
                <a:latin typeface="Arial"/>
                <a:ea typeface="Arial"/>
                <a:cs typeface="Arial"/>
                <a:sym typeface="Arial"/>
              </a:endParaRPr>
            </a:p>
          </p:txBody>
        </p:sp>
        <p:pic>
          <p:nvPicPr>
            <p:cNvPr id="332" name="Google Shape;332;p33" descr="C:\Users\Fable\AppData\Local\Microsoft\Windows\Temporary Internet Files\Content.IE5\8ORMKK27\MC900433941[1].png"/>
            <p:cNvPicPr preferRelativeResize="0"/>
            <p:nvPr/>
          </p:nvPicPr>
          <p:blipFill rotWithShape="1">
            <a:blip r:embed="rId6">
              <a:alphaModFix/>
            </a:blip>
            <a:srcRect/>
            <a:stretch/>
          </p:blipFill>
          <p:spPr>
            <a:xfrm>
              <a:off x="1583634" y="965163"/>
              <a:ext cx="1432667" cy="1432667"/>
            </a:xfrm>
            <a:prstGeom prst="rect">
              <a:avLst/>
            </a:prstGeom>
            <a:noFill/>
            <a:ln>
              <a:noFill/>
            </a:ln>
          </p:spPr>
        </p:pic>
        <p:sp>
          <p:nvSpPr>
            <p:cNvPr id="333" name="Google Shape;333;p33"/>
            <p:cNvSpPr txBox="1"/>
            <p:nvPr/>
          </p:nvSpPr>
          <p:spPr>
            <a:xfrm>
              <a:off x="1822743" y="2332230"/>
              <a:ext cx="1198562" cy="41070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Prime</a:t>
              </a:r>
              <a:endParaRPr sz="1400" b="0" i="0" u="none" strike="noStrike" cap="none">
                <a:solidFill>
                  <a:srgbClr val="000000"/>
                </a:solidFill>
                <a:latin typeface="Arial"/>
                <a:ea typeface="Arial"/>
                <a:cs typeface="Arial"/>
                <a:sym typeface="Arial"/>
              </a:endParaRPr>
            </a:p>
          </p:txBody>
        </p:sp>
        <p:sp>
          <p:nvSpPr>
            <p:cNvPr id="334" name="Google Shape;334;p33"/>
            <p:cNvSpPr txBox="1"/>
            <p:nvPr/>
          </p:nvSpPr>
          <p:spPr>
            <a:xfrm>
              <a:off x="1323281" y="5242164"/>
              <a:ext cx="2204158" cy="41070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000000"/>
                  </a:solidFill>
                  <a:latin typeface="Arial"/>
                  <a:ea typeface="Arial"/>
                  <a:cs typeface="Arial"/>
                  <a:sym typeface="Arial"/>
                </a:rPr>
                <a:t>Subcontractor</a:t>
              </a:r>
              <a:endParaRPr sz="1400" b="0" i="0" u="none" strike="noStrike" cap="none">
                <a:solidFill>
                  <a:srgbClr val="000000"/>
                </a:solidFill>
                <a:latin typeface="Arial"/>
                <a:ea typeface="Arial"/>
                <a:cs typeface="Arial"/>
                <a:sym typeface="Arial"/>
              </a:endParaRPr>
            </a:p>
          </p:txBody>
        </p:sp>
        <p:pic>
          <p:nvPicPr>
            <p:cNvPr id="335" name="Google Shape;335;p33" descr="C:\Users\Fable\AppData\Local\Microsoft\Windows\Temporary Internet Files\Content.IE5\X5T015VL\MC900433942[1].png"/>
            <p:cNvPicPr preferRelativeResize="0"/>
            <p:nvPr/>
          </p:nvPicPr>
          <p:blipFill rotWithShape="1">
            <a:blip r:embed="rId7">
              <a:alphaModFix/>
            </a:blip>
            <a:srcRect/>
            <a:stretch/>
          </p:blipFill>
          <p:spPr>
            <a:xfrm>
              <a:off x="1621631" y="3624756"/>
              <a:ext cx="1426369" cy="1426369"/>
            </a:xfrm>
            <a:prstGeom prst="rect">
              <a:avLst/>
            </a:prstGeom>
            <a:noFill/>
            <a:ln>
              <a:noFill/>
            </a:ln>
          </p:spPr>
        </p:pic>
        <p:sp>
          <p:nvSpPr>
            <p:cNvPr id="336" name="Google Shape;336;p33"/>
            <p:cNvSpPr txBox="1"/>
            <p:nvPr/>
          </p:nvSpPr>
          <p:spPr>
            <a:xfrm rot="320525">
              <a:off x="3290798" y="2333304"/>
              <a:ext cx="3099636" cy="6160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1" u="none" strike="noStrike" cap="none">
                  <a:solidFill>
                    <a:srgbClr val="000000"/>
                  </a:solidFill>
                  <a:latin typeface="Arial"/>
                  <a:ea typeface="Arial"/>
                  <a:cs typeface="Arial"/>
                  <a:sym typeface="Arial"/>
                </a:rPr>
                <a:t>Submit subcontractor </a:t>
              </a:r>
              <a:r>
                <a:rPr lang="en-US" sz="1050" b="1" i="1" u="none" strike="noStrike" cap="none">
                  <a:solidFill>
                    <a:srgbClr val="FF0000"/>
                  </a:solidFill>
                  <a:latin typeface="Arial"/>
                  <a:ea typeface="Arial"/>
                  <a:cs typeface="Arial"/>
                  <a:sym typeface="Arial"/>
                </a:rPr>
                <a:t>actual paid</a:t>
              </a:r>
              <a:r>
                <a:rPr lang="en-US" sz="1050" b="0" i="1" u="none" strike="noStrike" cap="none">
                  <a:solidFill>
                    <a:srgbClr val="000000"/>
                  </a:solidFill>
                  <a:latin typeface="Arial"/>
                  <a:ea typeface="Arial"/>
                  <a:cs typeface="Arial"/>
                  <a:sym typeface="Arial"/>
                </a:rPr>
                <a:t> invoice amounts</a:t>
              </a:r>
              <a:endParaRPr sz="1050" b="0" i="1" u="none" strike="noStrike" cap="none" baseline="30000">
                <a:solidFill>
                  <a:srgbClr val="000000"/>
                </a:solidFill>
                <a:latin typeface="Arial"/>
                <a:ea typeface="Arial"/>
                <a:cs typeface="Arial"/>
                <a:sym typeface="Arial"/>
              </a:endParaRPr>
            </a:p>
          </p:txBody>
        </p:sp>
        <p:sp>
          <p:nvSpPr>
            <p:cNvPr id="337" name="Google Shape;337;p33"/>
            <p:cNvSpPr txBox="1"/>
            <p:nvPr/>
          </p:nvSpPr>
          <p:spPr>
            <a:xfrm rot="-594912">
              <a:off x="3589051" y="3708757"/>
              <a:ext cx="3132137" cy="6160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50"/>
                <a:buFont typeface="Arial"/>
                <a:buNone/>
              </a:pPr>
              <a:r>
                <a:rPr lang="en-US" sz="1050" b="0" i="1" u="none" strike="noStrike" cap="none">
                  <a:solidFill>
                    <a:srgbClr val="000000"/>
                  </a:solidFill>
                  <a:latin typeface="Arial"/>
                  <a:ea typeface="Arial"/>
                  <a:cs typeface="Arial"/>
                  <a:sym typeface="Arial"/>
                </a:rPr>
                <a:t>Submit actual payments </a:t>
              </a:r>
              <a:r>
                <a:rPr lang="en-US" sz="1050" b="1" i="1" u="none" strike="noStrike" cap="none">
                  <a:solidFill>
                    <a:srgbClr val="FF0000"/>
                  </a:solidFill>
                  <a:latin typeface="Arial"/>
                  <a:ea typeface="Arial"/>
                  <a:cs typeface="Arial"/>
                  <a:sym typeface="Arial"/>
                </a:rPr>
                <a:t>received</a:t>
              </a:r>
              <a:endParaRPr sz="1050" b="1" i="1" u="none" strike="noStrike" cap="none" baseline="30000">
                <a:solidFill>
                  <a:srgbClr val="FF0000"/>
                </a:solidFill>
                <a:latin typeface="Arial"/>
                <a:ea typeface="Arial"/>
                <a:cs typeface="Arial"/>
                <a:sym typeface="Arial"/>
              </a:endParaRPr>
            </a:p>
          </p:txBody>
        </p:sp>
        <p:sp>
          <p:nvSpPr>
            <p:cNvPr id="338" name="Google Shape;338;p33"/>
            <p:cNvSpPr txBox="1"/>
            <p:nvPr/>
          </p:nvSpPr>
          <p:spPr>
            <a:xfrm>
              <a:off x="968121" y="2904490"/>
              <a:ext cx="1231027" cy="35937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975"/>
                <a:buFont typeface="Arial"/>
                <a:buNone/>
              </a:pPr>
              <a:r>
                <a:rPr lang="en-US" sz="975" b="1" i="0" u="none" strike="noStrike" cap="none">
                  <a:solidFill>
                    <a:srgbClr val="000000"/>
                  </a:solidFill>
                  <a:latin typeface="Arial"/>
                  <a:ea typeface="Arial"/>
                  <a:cs typeface="Arial"/>
                  <a:sym typeface="Arial"/>
                </a:rPr>
                <a:t>Payment</a:t>
              </a:r>
              <a:endParaRPr sz="1400" b="0" i="0" u="none" strike="noStrike" cap="none">
                <a:solidFill>
                  <a:srgbClr val="000000"/>
                </a:solidFill>
                <a:latin typeface="Arial"/>
                <a:ea typeface="Arial"/>
                <a:cs typeface="Arial"/>
                <a:sym typeface="Arial"/>
              </a:endParaRPr>
            </a:p>
          </p:txBody>
        </p:sp>
      </p:grpSp>
      <p:cxnSp>
        <p:nvCxnSpPr>
          <p:cNvPr id="339" name="Google Shape;339;p33"/>
          <p:cNvCxnSpPr/>
          <p:nvPr/>
        </p:nvCxnSpPr>
        <p:spPr>
          <a:xfrm rot="10800000" flipH="1">
            <a:off x="8206828" y="4060254"/>
            <a:ext cx="1574846" cy="295178"/>
          </a:xfrm>
          <a:prstGeom prst="straightConnector1">
            <a:avLst/>
          </a:prstGeom>
          <a:noFill/>
          <a:ln w="41275" cap="flat" cmpd="sng">
            <a:solidFill>
              <a:srgbClr val="002060"/>
            </a:solidFill>
            <a:prstDash val="solid"/>
            <a:round/>
            <a:headEnd type="none" w="sm" len="sm"/>
            <a:tailEnd type="triangle" w="med" len="med"/>
          </a:ln>
        </p:spPr>
      </p:cxnSp>
      <p:cxnSp>
        <p:nvCxnSpPr>
          <p:cNvPr id="340" name="Google Shape;340;p33"/>
          <p:cNvCxnSpPr/>
          <p:nvPr/>
        </p:nvCxnSpPr>
        <p:spPr>
          <a:xfrm>
            <a:off x="8193801" y="2959263"/>
            <a:ext cx="1587873" cy="203945"/>
          </a:xfrm>
          <a:prstGeom prst="straightConnector1">
            <a:avLst/>
          </a:prstGeom>
          <a:noFill/>
          <a:ln w="41275" cap="flat" cmpd="sng">
            <a:solidFill>
              <a:srgbClr val="002060"/>
            </a:solidFill>
            <a:prstDash val="solid"/>
            <a:round/>
            <a:headEnd type="none" w="sm" len="sm"/>
            <a:tailEnd type="triangle" w="med" len="med"/>
          </a:ln>
        </p:spPr>
      </p:cxnSp>
      <p:cxnSp>
        <p:nvCxnSpPr>
          <p:cNvPr id="341" name="Google Shape;341;p33"/>
          <p:cNvCxnSpPr>
            <a:stCxn id="333" idx="2"/>
          </p:cNvCxnSpPr>
          <p:nvPr/>
        </p:nvCxnSpPr>
        <p:spPr>
          <a:xfrm>
            <a:off x="7490737" y="3480967"/>
            <a:ext cx="57600" cy="747600"/>
          </a:xfrm>
          <a:prstGeom prst="straightConnector1">
            <a:avLst/>
          </a:prstGeom>
          <a:noFill/>
          <a:ln w="41275" cap="flat" cmpd="sng">
            <a:solidFill>
              <a:srgbClr val="002060"/>
            </a:solidFill>
            <a:prstDash val="solid"/>
            <a:round/>
            <a:headEnd type="none" w="sm" len="sm"/>
            <a:tailEnd type="triangle" w="med" len="med"/>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g29d8d155607_0_0"/>
          <p:cNvSpPr txBox="1">
            <a:spLocks noGrp="1"/>
          </p:cNvSpPr>
          <p:nvPr>
            <p:ph type="title"/>
          </p:nvPr>
        </p:nvSpPr>
        <p:spPr>
          <a:xfrm>
            <a:off x="1371600" y="870860"/>
            <a:ext cx="96012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sz="4000">
                <a:latin typeface="Times New Roman"/>
                <a:ea typeface="Times New Roman"/>
                <a:cs typeface="Times New Roman"/>
                <a:sym typeface="Times New Roman"/>
              </a:rPr>
              <a:t>Submission </a:t>
            </a:r>
            <a:r>
              <a:rPr lang="en-US" sz="4000">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9"/>
                  </a:ext>
                </a:extLst>
              </a:rPr>
              <a:t>Requirements</a:t>
            </a:r>
            <a:br>
              <a:rPr lang="en-US" sz="4000">
                <a:latin typeface="Times New Roman"/>
                <a:ea typeface="Times New Roman"/>
                <a:cs typeface="Times New Roman"/>
                <a:sym typeface="Times New Roman"/>
              </a:rPr>
            </a:br>
            <a:endParaRPr sz="4000">
              <a:latin typeface="Times New Roman"/>
              <a:ea typeface="Times New Roman"/>
              <a:cs typeface="Times New Roman"/>
              <a:sym typeface="Times New Roman"/>
            </a:endParaRPr>
          </a:p>
        </p:txBody>
      </p:sp>
      <p:sp>
        <p:nvSpPr>
          <p:cNvPr id="348" name="Google Shape;348;g29d8d155607_0_0"/>
          <p:cNvSpPr txBox="1">
            <a:spLocks noGrp="1"/>
          </p:cNvSpPr>
          <p:nvPr>
            <p:ph type="body" idx="1"/>
          </p:nvPr>
        </p:nvSpPr>
        <p:spPr>
          <a:xfrm>
            <a:off x="1371600" y="1961425"/>
            <a:ext cx="9601200" cy="4324200"/>
          </a:xfrm>
          <a:prstGeom prst="rect">
            <a:avLst/>
          </a:prstGeom>
          <a:noFill/>
          <a:ln>
            <a:noFill/>
          </a:ln>
        </p:spPr>
        <p:txBody>
          <a:bodyPr spcFirstLastPara="1" wrap="square" lIns="91425" tIns="45700" rIns="91425" bIns="45700" anchor="t" anchorCtr="0">
            <a:normAutofit/>
          </a:bodyPr>
          <a:lstStyle/>
          <a:p>
            <a:pPr marL="384037" lvl="0" indent="-384037" algn="l" rtl="0">
              <a:lnSpc>
                <a:spcPct val="94000"/>
              </a:lnSpc>
              <a:spcBef>
                <a:spcPts val="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All submissions must be made through the </a:t>
            </a:r>
            <a:r>
              <a:rPr lang="en-US" u="sng">
                <a:solidFill>
                  <a:schemeClr val="hlink"/>
                </a:solidFill>
                <a:latin typeface="Times New Roman"/>
                <a:ea typeface="Times New Roman"/>
                <a:cs typeface="Times New Roman"/>
                <a:sym typeface="Times New Roman"/>
                <a:hlinkClick r:id="rId3"/>
              </a:rPr>
              <a:t>Supplier Portal</a:t>
            </a:r>
            <a:r>
              <a:rPr lang="en-US">
                <a:solidFill>
                  <a:srgbClr val="101D49"/>
                </a:solidFill>
                <a:latin typeface="Times New Roman"/>
                <a:ea typeface="Times New Roman"/>
                <a:cs typeface="Times New Roman"/>
                <a:sym typeface="Times New Roman"/>
              </a:rPr>
              <a:t>. We do not accept alternative submission methods. </a:t>
            </a:r>
            <a:endParaRPr b="1">
              <a:solidFill>
                <a:srgbClr val="101D49"/>
              </a:solidFill>
              <a:latin typeface="Times New Roman"/>
              <a:ea typeface="Times New Roman"/>
              <a:cs typeface="Times New Roman"/>
              <a:sym typeface="Times New Roman"/>
            </a:endParaRPr>
          </a:p>
          <a:p>
            <a:pPr marL="384037" lvl="0" indent="-384037" algn="l" rtl="0">
              <a:lnSpc>
                <a:spcPct val="94000"/>
              </a:lnSpc>
              <a:spcBef>
                <a:spcPts val="1200"/>
              </a:spcBef>
              <a:spcAft>
                <a:spcPts val="0"/>
              </a:spcAft>
              <a:buClr>
                <a:srgbClr val="101D49"/>
              </a:buClr>
              <a:buSzPts val="2000"/>
              <a:buChar char="■"/>
            </a:pPr>
            <a:r>
              <a:rPr lang="en-US" b="1">
                <a:solidFill>
                  <a:srgbClr val="101D49"/>
                </a:solidFill>
                <a:latin typeface="Times New Roman"/>
                <a:ea typeface="Times New Roman"/>
                <a:cs typeface="Times New Roman"/>
                <a:sym typeface="Times New Roman"/>
              </a:rPr>
              <a:t>You must be a registered bidder to submit a proposal. </a:t>
            </a:r>
            <a:endParaRPr>
              <a:latin typeface="Times New Roman"/>
              <a:ea typeface="Times New Roman"/>
              <a:cs typeface="Times New Roman"/>
              <a:sym typeface="Times New Roman"/>
            </a:endParaRPr>
          </a:p>
          <a:p>
            <a:pPr marL="914377" lvl="1" indent="-408485" algn="l" rtl="0">
              <a:lnSpc>
                <a:spcPct val="9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Please refer to the </a:t>
            </a:r>
            <a:r>
              <a:rPr lang="en-US" i="0" u="sng">
                <a:solidFill>
                  <a:srgbClr val="101D49"/>
                </a:solidFill>
                <a:latin typeface="Times New Roman"/>
                <a:ea typeface="Times New Roman"/>
                <a:cs typeface="Times New Roman"/>
                <a:sym typeface="Times New Roman"/>
                <a:hlinkClick r:id="rId4">
                  <a:extLst>
                    <a:ext uri="{A12FA001-AC4F-418D-AE19-62706E023703}">
                      <ahyp:hlinkClr xmlns:ahyp="http://schemas.microsoft.com/office/drawing/2018/hyperlinkcolor" val="tx"/>
                    </a:ext>
                  </a:extLst>
                </a:hlinkClick>
              </a:rPr>
              <a:t>Bidder Registration</a:t>
            </a:r>
            <a:r>
              <a:rPr lang="en-US" i="0">
                <a:solidFill>
                  <a:srgbClr val="101D49"/>
                </a:solidFill>
                <a:latin typeface="Times New Roman"/>
                <a:ea typeface="Times New Roman"/>
                <a:cs typeface="Times New Roman"/>
                <a:sym typeface="Times New Roman"/>
              </a:rPr>
              <a:t> tutorial page for instructions about creating or updating your Bidder Profile. </a:t>
            </a:r>
            <a:endParaRPr i="0">
              <a:solidFill>
                <a:srgbClr val="101D49"/>
              </a:solidFill>
              <a:latin typeface="Times New Roman"/>
              <a:ea typeface="Times New Roman"/>
              <a:cs typeface="Times New Roman"/>
              <a:sym typeface="Times New Roman"/>
            </a:endParaRPr>
          </a:p>
          <a:p>
            <a:pPr marL="384037" lvl="0" indent="-384037" algn="l" rtl="0">
              <a:lnSpc>
                <a:spcPct val="94000"/>
              </a:lnSpc>
              <a:spcBef>
                <a:spcPts val="700"/>
              </a:spcBef>
              <a:spcAft>
                <a:spcPts val="0"/>
              </a:spcAft>
              <a:buClr>
                <a:srgbClr val="101D49"/>
              </a:buClr>
              <a:buSzPts val="2000"/>
              <a:buFont typeface="Times New Roman"/>
              <a:buChar char="■"/>
            </a:pPr>
            <a:r>
              <a:rPr lang="en-US">
                <a:solidFill>
                  <a:srgbClr val="101D49"/>
                </a:solidFill>
                <a:latin typeface="Times New Roman"/>
                <a:ea typeface="Times New Roman"/>
                <a:cs typeface="Times New Roman"/>
                <a:sym typeface="Times New Roman"/>
              </a:rPr>
              <a:t>If you encounter any technical issues, please visit the </a:t>
            </a:r>
            <a:r>
              <a:rPr lang="en-US" u="sng">
                <a:solidFill>
                  <a:schemeClr val="hlink"/>
                </a:solidFill>
                <a:latin typeface="Times New Roman"/>
                <a:ea typeface="Times New Roman"/>
                <a:cs typeface="Times New Roman"/>
                <a:sym typeface="Times New Roman"/>
                <a:hlinkClick r:id="rId5"/>
              </a:rPr>
              <a:t>FAQ</a:t>
            </a:r>
            <a:r>
              <a:rPr lang="en-US">
                <a:solidFill>
                  <a:srgbClr val="101D49"/>
                </a:solidFill>
                <a:latin typeface="Times New Roman"/>
                <a:ea typeface="Times New Roman"/>
                <a:cs typeface="Times New Roman"/>
                <a:sym typeface="Times New Roman"/>
              </a:rPr>
              <a:t> on the Supplier Portal home page and/or the </a:t>
            </a:r>
            <a:r>
              <a:rPr lang="en-US" u="sng">
                <a:solidFill>
                  <a:schemeClr val="hlink"/>
                </a:solidFill>
                <a:latin typeface="Times New Roman"/>
                <a:ea typeface="Times New Roman"/>
                <a:cs typeface="Times New Roman"/>
                <a:sym typeface="Times New Roman"/>
                <a:hlinkClick r:id="rId6"/>
              </a:rPr>
              <a:t>Supplier Portal Help Center</a:t>
            </a:r>
            <a:r>
              <a:rPr lang="en-US">
                <a:solidFill>
                  <a:srgbClr val="101D49"/>
                </a:solidFill>
                <a:latin typeface="Times New Roman"/>
                <a:ea typeface="Times New Roman"/>
                <a:cs typeface="Times New Roman"/>
                <a:sym typeface="Times New Roman"/>
              </a:rPr>
              <a:t>.</a:t>
            </a:r>
            <a:endParaRPr>
              <a:solidFill>
                <a:srgbClr val="101D49"/>
              </a:solidFill>
              <a:latin typeface="Times New Roman"/>
              <a:ea typeface="Times New Roman"/>
              <a:cs typeface="Times New Roman"/>
              <a:sym typeface="Times New Roman"/>
            </a:endParaRPr>
          </a:p>
          <a:p>
            <a:pPr marL="384037" lvl="0" indent="-384037" algn="l" rtl="0">
              <a:lnSpc>
                <a:spcPct val="94000"/>
              </a:lnSpc>
              <a:spcBef>
                <a:spcPts val="700"/>
              </a:spcBef>
              <a:spcAft>
                <a:spcPts val="0"/>
              </a:spcAft>
              <a:buClr>
                <a:srgbClr val="101D49"/>
              </a:buClr>
              <a:buSzPts val="2000"/>
              <a:buFont typeface="Times New Roman"/>
              <a:buChar char="■"/>
            </a:pPr>
            <a:r>
              <a:rPr lang="en-US">
                <a:solidFill>
                  <a:srgbClr val="101D49"/>
                </a:solidFill>
                <a:latin typeface="Times New Roman"/>
                <a:ea typeface="Times New Roman"/>
                <a:cs typeface="Times New Roman"/>
                <a:sym typeface="Times New Roman"/>
              </a:rPr>
              <a:t>Give yourself plenty of time to submit your proposal via the Supplier Portal. Please note: Registration and/or updating the required email address used to sign in to the Supplier Portal </a:t>
            </a:r>
            <a:r>
              <a:rPr lang="en-US" b="1" u="sng">
                <a:solidFill>
                  <a:srgbClr val="101D49"/>
                </a:solidFill>
                <a:latin typeface="Times New Roman"/>
                <a:ea typeface="Times New Roman"/>
                <a:cs typeface="Times New Roman"/>
                <a:sym typeface="Times New Roman"/>
              </a:rPr>
              <a:t>cannot be done on the same day</a:t>
            </a:r>
            <a:r>
              <a:rPr lang="en-US">
                <a:solidFill>
                  <a:srgbClr val="101D49"/>
                </a:solidFill>
                <a:latin typeface="Times New Roman"/>
                <a:ea typeface="Times New Roman"/>
                <a:cs typeface="Times New Roman"/>
                <a:sym typeface="Times New Roman"/>
              </a:rPr>
              <a:t> as document download or submission. </a:t>
            </a:r>
            <a:endParaRPr>
              <a:solidFill>
                <a:srgbClr val="101D49"/>
              </a:solidFill>
              <a:latin typeface="Times New Roman"/>
              <a:ea typeface="Times New Roman"/>
              <a:cs typeface="Times New Roman"/>
              <a:sym typeface="Times New Roman"/>
            </a:endParaRPr>
          </a:p>
          <a:p>
            <a:pPr marL="384037" lvl="0" indent="-384037" algn="l" rtl="0">
              <a:lnSpc>
                <a:spcPct val="94000"/>
              </a:lnSpc>
              <a:spcBef>
                <a:spcPts val="700"/>
              </a:spcBef>
              <a:spcAft>
                <a:spcPts val="0"/>
              </a:spcAft>
              <a:buClr>
                <a:srgbClr val="101D49"/>
              </a:buClr>
              <a:buSzPts val="2000"/>
              <a:buFont typeface="Times New Roman"/>
              <a:buChar char="■"/>
            </a:pPr>
            <a:r>
              <a:rPr lang="en-US" b="1">
                <a:solidFill>
                  <a:srgbClr val="FF0000"/>
                </a:solidFill>
                <a:latin typeface="Times New Roman"/>
                <a:ea typeface="Times New Roman"/>
                <a:cs typeface="Times New Roman"/>
                <a:sym typeface="Times New Roman"/>
              </a:rPr>
              <a:t>It is your responsibility to ensure that all required documents and forms are submitted prior to the due dates. Failure to complete or submit required documents and forms may result in disqualification or loss of points. </a:t>
            </a:r>
            <a:endParaRPr>
              <a:latin typeface="Times New Roman"/>
              <a:ea typeface="Times New Roman"/>
              <a:cs typeface="Times New Roman"/>
              <a:sym typeface="Times New Roman"/>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35"/>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Times New Roman"/>
              <a:buNone/>
            </a:pPr>
            <a:r>
              <a:rPr lang="en-US" sz="4000">
                <a:latin typeface="Times New Roman"/>
                <a:ea typeface="Times New Roman"/>
                <a:cs typeface="Times New Roman"/>
                <a:sym typeface="Times New Roman"/>
              </a:rPr>
              <a:t>Optional Submission Forms/Documents </a:t>
            </a:r>
            <a:endParaRPr/>
          </a:p>
        </p:txBody>
      </p:sp>
      <p:sp>
        <p:nvSpPr>
          <p:cNvPr id="355" name="Google Shape;355;p35"/>
          <p:cNvSpPr txBox="1">
            <a:spLocks noGrp="1"/>
          </p:cNvSpPr>
          <p:nvPr>
            <p:ph type="body" idx="1"/>
          </p:nvPr>
        </p:nvSpPr>
        <p:spPr>
          <a:xfrm>
            <a:off x="2390250" y="4275102"/>
            <a:ext cx="7359939" cy="829200"/>
          </a:xfrm>
          <a:prstGeom prst="rect">
            <a:avLst/>
          </a:prstGeom>
          <a:noFill/>
          <a:ln>
            <a:noFill/>
          </a:ln>
        </p:spPr>
        <p:txBody>
          <a:bodyPr spcFirstLastPara="1" wrap="square" lIns="91425" tIns="45700" rIns="91425" bIns="45700" anchor="t" anchorCtr="0">
            <a:normAutofit/>
          </a:bodyPr>
          <a:lstStyle/>
          <a:p>
            <a:pPr marL="0" lvl="0" indent="0" algn="l" rtl="0">
              <a:lnSpc>
                <a:spcPct val="94000"/>
              </a:lnSpc>
              <a:spcBef>
                <a:spcPts val="0"/>
              </a:spcBef>
              <a:spcAft>
                <a:spcPts val="0"/>
              </a:spcAft>
              <a:buClr>
                <a:srgbClr val="FF0000"/>
              </a:buClr>
              <a:buSzPts val="1900"/>
              <a:buNone/>
            </a:pPr>
            <a:r>
              <a:rPr lang="en-US" b="1">
                <a:solidFill>
                  <a:srgbClr val="FF0000"/>
                </a:solidFill>
                <a:latin typeface="Garamond"/>
                <a:ea typeface="Garamond"/>
                <a:cs typeface="Garamond"/>
                <a:sym typeface="Garamond"/>
              </a:rPr>
              <a:t>Submission of these documents is optional and does not impact your ability to submit a proposal.</a:t>
            </a:r>
            <a:endParaRPr/>
          </a:p>
        </p:txBody>
      </p:sp>
      <p:graphicFrame>
        <p:nvGraphicFramePr>
          <p:cNvPr id="356" name="Google Shape;356;p35"/>
          <p:cNvGraphicFramePr/>
          <p:nvPr>
            <p:extLst>
              <p:ext uri="{D42A27DB-BD31-4B8C-83A1-F6EECF244321}">
                <p14:modId xmlns:p14="http://schemas.microsoft.com/office/powerpoint/2010/main" val="3184583678"/>
              </p:ext>
            </p:extLst>
          </p:nvPr>
        </p:nvGraphicFramePr>
        <p:xfrm>
          <a:off x="2441815" y="2400305"/>
          <a:ext cx="7540375" cy="1706242"/>
        </p:xfrm>
        <a:graphic>
          <a:graphicData uri="http://schemas.openxmlformats.org/drawingml/2006/table">
            <a:tbl>
              <a:tblPr>
                <a:noFill/>
                <a:tableStyleId>{A097713F-F61B-4E73-9D72-F4DE70741D5A}</a:tableStyleId>
              </a:tblPr>
              <a:tblGrid>
                <a:gridCol w="1387100">
                  <a:extLst>
                    <a:ext uri="{9D8B030D-6E8A-4147-A177-3AD203B41FA5}">
                      <a16:colId xmlns:a16="http://schemas.microsoft.com/office/drawing/2014/main" val="20000"/>
                    </a:ext>
                  </a:extLst>
                </a:gridCol>
                <a:gridCol w="6153275">
                  <a:extLst>
                    <a:ext uri="{9D8B030D-6E8A-4147-A177-3AD203B41FA5}">
                      <a16:colId xmlns:a16="http://schemas.microsoft.com/office/drawing/2014/main" val="20001"/>
                    </a:ext>
                  </a:extLst>
                </a:gridCol>
              </a:tblGrid>
              <a:tr h="270800">
                <a:tc>
                  <a:txBody>
                    <a:bodyPr/>
                    <a:lstStyle/>
                    <a:p>
                      <a:pPr marL="0" marR="0" lvl="0" indent="0" algn="l" rtl="0">
                        <a:lnSpc>
                          <a:spcPct val="89000"/>
                        </a:lnSpc>
                        <a:spcBef>
                          <a:spcPts val="0"/>
                        </a:spcBef>
                        <a:spcAft>
                          <a:spcPts val="0"/>
                        </a:spcAft>
                        <a:buClr>
                          <a:schemeClr val="lt1"/>
                        </a:buClr>
                        <a:buSzPts val="2000"/>
                        <a:buFont typeface="Garamond"/>
                        <a:buNone/>
                      </a:pPr>
                      <a:r>
                        <a:rPr lang="en-US" sz="2000" b="1" u="none" strike="noStrike" cap="none" dirty="0">
                          <a:solidFill>
                            <a:schemeClr val="lt1"/>
                          </a:solidFill>
                          <a:latin typeface="Garamond"/>
                          <a:ea typeface="Garamond"/>
                          <a:cs typeface="Garamond"/>
                          <a:sym typeface="Garamond"/>
                        </a:rPr>
                        <a:t>Due Date</a:t>
                      </a:r>
                      <a:endParaRPr sz="2000" u="none" strike="noStrike" cap="none"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101D49"/>
                    </a:solidFill>
                  </a:tcPr>
                </a:tc>
                <a:tc>
                  <a:txBody>
                    <a:bodyPr/>
                    <a:lstStyle/>
                    <a:p>
                      <a:pPr marL="0" marR="0" lvl="0" indent="0" algn="l" rtl="0">
                        <a:lnSpc>
                          <a:spcPct val="89000"/>
                        </a:lnSpc>
                        <a:spcBef>
                          <a:spcPts val="0"/>
                        </a:spcBef>
                        <a:spcAft>
                          <a:spcPts val="0"/>
                        </a:spcAft>
                        <a:buClr>
                          <a:schemeClr val="lt1"/>
                        </a:buClr>
                        <a:buSzPts val="2000"/>
                        <a:buFont typeface="Garamond"/>
                        <a:buNone/>
                      </a:pPr>
                      <a:r>
                        <a:rPr lang="en-US" sz="2000" b="1" u="none" strike="noStrike" cap="none" dirty="0">
                          <a:solidFill>
                            <a:schemeClr val="lt1"/>
                          </a:solidFill>
                          <a:latin typeface="Garamond"/>
                          <a:ea typeface="Garamond"/>
                          <a:cs typeface="Garamond"/>
                          <a:sym typeface="Garamond"/>
                        </a:rPr>
                        <a:t>Document/Form</a:t>
                      </a:r>
                      <a:endParaRPr sz="2000" u="none" strike="noStrike" cap="none"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101D49"/>
                    </a:solidFill>
                  </a:tcPr>
                </a:tc>
                <a:extLst>
                  <a:ext uri="{0D108BD9-81ED-4DB2-BD59-A6C34878D82A}">
                    <a16:rowId xmlns:a16="http://schemas.microsoft.com/office/drawing/2014/main" val="10000"/>
                  </a:ext>
                </a:extLst>
              </a:tr>
              <a:tr h="478175">
                <a:tc>
                  <a:txBody>
                    <a:bodyPr/>
                    <a:lstStyle/>
                    <a:p>
                      <a:pPr marL="0" marR="0" lvl="0" indent="0" algn="l" rtl="0">
                        <a:lnSpc>
                          <a:spcPct val="100000"/>
                        </a:lnSpc>
                        <a:spcBef>
                          <a:spcPts val="0"/>
                        </a:spcBef>
                        <a:spcAft>
                          <a:spcPts val="0"/>
                        </a:spcAft>
                        <a:buClr>
                          <a:srgbClr val="000000"/>
                        </a:buClr>
                        <a:buSzPts val="2000"/>
                        <a:buFont typeface="Arial"/>
                        <a:buNone/>
                      </a:pPr>
                      <a:r>
                        <a:rPr lang="en-US" sz="2000" dirty="0">
                          <a:solidFill>
                            <a:srgbClr val="101D49"/>
                          </a:solidFill>
                          <a:latin typeface="Garamond"/>
                          <a:ea typeface="Garamond"/>
                          <a:cs typeface="Garamond"/>
                          <a:sym typeface="Garamond"/>
                        </a:rPr>
                        <a:t>10</a:t>
                      </a:r>
                      <a:r>
                        <a:rPr lang="en-US" sz="2000" i="0" u="none" strike="noStrike" cap="none" dirty="0">
                          <a:solidFill>
                            <a:srgbClr val="101D49"/>
                          </a:solidFill>
                          <a:latin typeface="Garamond"/>
                          <a:ea typeface="Garamond"/>
                          <a:cs typeface="Garamond"/>
                          <a:sym typeface="Garamond"/>
                        </a:rPr>
                        <a:t>/</a:t>
                      </a:r>
                      <a:r>
                        <a:rPr lang="en-US" sz="2000" dirty="0">
                          <a:solidFill>
                            <a:srgbClr val="101D49"/>
                          </a:solidFill>
                          <a:latin typeface="Garamond"/>
                          <a:ea typeface="Garamond"/>
                          <a:cs typeface="Garamond"/>
                          <a:sym typeface="Garamond"/>
                        </a:rPr>
                        <a:t>25</a:t>
                      </a:r>
                      <a:r>
                        <a:rPr lang="en-US" sz="2000" i="0" u="none" strike="noStrike" cap="none" dirty="0">
                          <a:solidFill>
                            <a:srgbClr val="101D49"/>
                          </a:solidFill>
                          <a:latin typeface="Garamond"/>
                          <a:ea typeface="Garamond"/>
                          <a:cs typeface="Garamond"/>
                          <a:sym typeface="Garamond"/>
                        </a:rPr>
                        <a:t>/2024</a:t>
                      </a:r>
                      <a:endParaRPr sz="2000" u="none" strike="noStrike" cap="none"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en-US" sz="2000" i="0" u="none" strike="noStrike" cap="none" dirty="0">
                          <a:solidFill>
                            <a:srgbClr val="101D49"/>
                          </a:solidFill>
                          <a:latin typeface="Garamond"/>
                          <a:ea typeface="Garamond"/>
                          <a:cs typeface="Garamond"/>
                          <a:sym typeface="Garamond"/>
                        </a:rPr>
                        <a:t>Q&amp;A Template (Attachment G)</a:t>
                      </a:r>
                      <a:endParaRPr sz="2000" u="none" strike="noStrike" cap="none"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78175">
                <a:tc>
                  <a:txBody>
                    <a:bodyPr/>
                    <a:lstStyle/>
                    <a:p>
                      <a:pPr marL="0" marR="0" lvl="0" indent="0" algn="l" rtl="0">
                        <a:lnSpc>
                          <a:spcPct val="100000"/>
                        </a:lnSpc>
                        <a:spcBef>
                          <a:spcPts val="0"/>
                        </a:spcBef>
                        <a:spcAft>
                          <a:spcPts val="0"/>
                        </a:spcAft>
                        <a:buClr>
                          <a:srgbClr val="000000"/>
                        </a:buClr>
                        <a:buSzPts val="2000"/>
                        <a:buFont typeface="Arial"/>
                        <a:buNone/>
                      </a:pPr>
                      <a:r>
                        <a:rPr lang="en-US" sz="2000" dirty="0">
                          <a:solidFill>
                            <a:srgbClr val="002060"/>
                          </a:solidFill>
                          <a:latin typeface="Garamond"/>
                          <a:ea typeface="Garamond"/>
                          <a:cs typeface="Garamond"/>
                          <a:sym typeface="Garamond"/>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0"/>
                            </a:ext>
                          </a:extLst>
                        </a:rPr>
                        <a:t>10</a:t>
                      </a:r>
                      <a:r>
                        <a:rPr lang="en-US" sz="2000" i="0" u="none" strike="noStrike" cap="none" dirty="0">
                          <a:solidFill>
                            <a:srgbClr val="002060"/>
                          </a:solidFill>
                          <a:latin typeface="Garamond"/>
                          <a:ea typeface="Garamond"/>
                          <a:cs typeface="Garamond"/>
                          <a:sym typeface="Garamond"/>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1"/>
                            </a:ext>
                          </a:extLst>
                        </a:rPr>
                        <a:t>/</a:t>
                      </a:r>
                      <a:r>
                        <a:rPr lang="en-US" sz="2000" dirty="0">
                          <a:solidFill>
                            <a:srgbClr val="002060"/>
                          </a:solidFill>
                          <a:latin typeface="Garamond"/>
                          <a:ea typeface="Garamond"/>
                          <a:cs typeface="Garamond"/>
                          <a:sym typeface="Garamond"/>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2"/>
                            </a:ext>
                          </a:extLst>
                        </a:rPr>
                        <a:t>25</a:t>
                      </a:r>
                      <a:r>
                        <a:rPr lang="en-US" sz="2000" i="0" u="none" strike="noStrike" cap="none" dirty="0">
                          <a:solidFill>
                            <a:srgbClr val="002060"/>
                          </a:solidFill>
                          <a:latin typeface="Garamond"/>
                          <a:ea typeface="Garamond"/>
                          <a:cs typeface="Garamond"/>
                          <a:sym typeface="Garamond"/>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3"/>
                            </a:ext>
                          </a:extLst>
                        </a:rPr>
                        <a:t>/2024</a:t>
                      </a:r>
                      <a:endParaRPr sz="2000" u="none" strike="noStrike" cap="none" dirty="0">
                        <a:solidFill>
                          <a:srgbClr val="002060"/>
                        </a:solidFill>
                        <a:latin typeface="Garamond"/>
                        <a:ea typeface="Garamond"/>
                        <a:cs typeface="Garamond"/>
                        <a:sym typeface="Garamond"/>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en-US" sz="2000" i="0" u="none" strike="noStrike" cap="none" dirty="0">
                          <a:solidFill>
                            <a:srgbClr val="101D49"/>
                          </a:solidFill>
                          <a:latin typeface="Garamond"/>
                          <a:ea typeface="Garamond"/>
                          <a:cs typeface="Garamond"/>
                          <a:sym typeface="Garamond"/>
                        </a:rPr>
                        <a:t>Pre-Proposal Network Opportunities Form (Attachment I)</a:t>
                      </a:r>
                      <a:endParaRPr sz="2000" i="0" u="none" strike="noStrike" cap="none" dirty="0">
                        <a:solidFill>
                          <a:srgbClr val="101D49"/>
                        </a:solidFill>
                        <a:latin typeface="Garamond"/>
                        <a:ea typeface="Garamond"/>
                        <a:cs typeface="Garamond"/>
                        <a:sym typeface="Garamond"/>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78175">
                <a:tc>
                  <a:txBody>
                    <a:bodyPr/>
                    <a:lstStyle/>
                    <a:p>
                      <a:pPr marL="0" marR="0" lvl="0" indent="0" algn="l" rtl="0">
                        <a:lnSpc>
                          <a:spcPct val="100000"/>
                        </a:lnSpc>
                        <a:spcBef>
                          <a:spcPts val="0"/>
                        </a:spcBef>
                        <a:spcAft>
                          <a:spcPts val="0"/>
                        </a:spcAft>
                        <a:buClr>
                          <a:srgbClr val="000000"/>
                        </a:buClr>
                        <a:buSzPts val="2000"/>
                        <a:buFont typeface="Arial"/>
                        <a:buNone/>
                      </a:pPr>
                      <a:r>
                        <a:rPr lang="en-US" sz="2000" dirty="0">
                          <a:solidFill>
                            <a:srgbClr val="101D49"/>
                          </a:solidFill>
                          <a:latin typeface="Garamond"/>
                          <a:ea typeface="Garamond"/>
                          <a:cs typeface="Garamond"/>
                          <a:sym typeface="Garamond"/>
                        </a:rPr>
                        <a:t>11</a:t>
                      </a:r>
                      <a:r>
                        <a:rPr lang="en-US" sz="2000" i="0" u="none" strike="noStrike" cap="none" dirty="0">
                          <a:solidFill>
                            <a:srgbClr val="101D49"/>
                          </a:solidFill>
                          <a:latin typeface="Garamond"/>
                          <a:ea typeface="Garamond"/>
                          <a:cs typeface="Garamond"/>
                          <a:sym typeface="Garamond"/>
                        </a:rPr>
                        <a:t>/1</a:t>
                      </a:r>
                      <a:r>
                        <a:rPr lang="en-US" sz="2000" dirty="0">
                          <a:solidFill>
                            <a:srgbClr val="101D49"/>
                          </a:solidFill>
                          <a:latin typeface="Garamond"/>
                          <a:ea typeface="Garamond"/>
                          <a:cs typeface="Garamond"/>
                          <a:sym typeface="Garamond"/>
                        </a:rPr>
                        <a:t>8</a:t>
                      </a:r>
                      <a:r>
                        <a:rPr lang="en-US" sz="2000" i="0" u="none" strike="noStrike" cap="none" dirty="0">
                          <a:solidFill>
                            <a:srgbClr val="101D49"/>
                          </a:solidFill>
                          <a:latin typeface="Garamond"/>
                          <a:ea typeface="Garamond"/>
                          <a:cs typeface="Garamond"/>
                          <a:sym typeface="Garamond"/>
                        </a:rPr>
                        <a:t>/2024</a:t>
                      </a:r>
                      <a:endParaRPr sz="2000" u="none" strike="noStrike" cap="none"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2000"/>
                        <a:buFont typeface="Arial"/>
                        <a:buNone/>
                      </a:pPr>
                      <a:r>
                        <a:rPr lang="en-US" sz="2000" i="0" u="none" strike="noStrike" cap="none" dirty="0">
                          <a:solidFill>
                            <a:srgbClr val="101D49"/>
                          </a:solidFill>
                          <a:latin typeface="Garamond"/>
                          <a:ea typeface="Garamond"/>
                          <a:cs typeface="Garamond"/>
                          <a:sym typeface="Garamond"/>
                        </a:rPr>
                        <a:t>Intent to Respond Form (Attachment L)</a:t>
                      </a:r>
                      <a:endParaRPr sz="2000" u="none" strike="noStrike" cap="none" dirty="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36"/>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Times New Roman"/>
              <a:buNone/>
            </a:pPr>
            <a:r>
              <a:rPr lang="en-US" sz="4000">
                <a:latin typeface="Times New Roman"/>
                <a:ea typeface="Times New Roman"/>
                <a:cs typeface="Times New Roman"/>
                <a:sym typeface="Times New Roman"/>
              </a:rPr>
              <a:t>Required Submission Forms/Documents </a:t>
            </a:r>
            <a:endParaRPr/>
          </a:p>
        </p:txBody>
      </p:sp>
      <p:sp>
        <p:nvSpPr>
          <p:cNvPr id="363" name="Google Shape;363;p36"/>
          <p:cNvSpPr txBox="1">
            <a:spLocks noGrp="1"/>
          </p:cNvSpPr>
          <p:nvPr>
            <p:ph type="body" idx="1"/>
          </p:nvPr>
        </p:nvSpPr>
        <p:spPr>
          <a:xfrm>
            <a:off x="1371600" y="5297710"/>
            <a:ext cx="9296400" cy="969000"/>
          </a:xfrm>
          <a:prstGeom prst="rect">
            <a:avLst/>
          </a:prstGeom>
          <a:noFill/>
          <a:ln>
            <a:noFill/>
          </a:ln>
        </p:spPr>
        <p:txBody>
          <a:bodyPr spcFirstLastPara="1" wrap="square" lIns="91425" tIns="45700" rIns="91425" bIns="45700" anchor="t" anchorCtr="0">
            <a:noAutofit/>
          </a:bodyPr>
          <a:lstStyle/>
          <a:p>
            <a:pPr marL="0" marR="0" lvl="0" indent="0" algn="l" rtl="0">
              <a:lnSpc>
                <a:spcPct val="94000"/>
              </a:lnSpc>
              <a:spcBef>
                <a:spcPts val="0"/>
              </a:spcBef>
              <a:spcAft>
                <a:spcPts val="0"/>
              </a:spcAft>
              <a:buClr>
                <a:srgbClr val="FF0000"/>
              </a:buClr>
              <a:buSzPts val="1200"/>
              <a:buNone/>
            </a:pPr>
            <a:r>
              <a:rPr lang="en-US" sz="1600" b="1">
                <a:solidFill>
                  <a:srgbClr val="FF0000"/>
                </a:solidFill>
                <a:latin typeface="Garamond"/>
                <a:ea typeface="Garamond"/>
                <a:cs typeface="Garamond"/>
                <a:sym typeface="Garamond"/>
              </a:rPr>
              <a:t>Use the templates provided for all responses and do not alter any templates.</a:t>
            </a:r>
            <a:endParaRPr sz="1600"/>
          </a:p>
          <a:p>
            <a:pPr marL="0" lvl="0" indent="0" algn="l" rtl="0">
              <a:lnSpc>
                <a:spcPct val="94000"/>
              </a:lnSpc>
              <a:spcBef>
                <a:spcPts val="1200"/>
              </a:spcBef>
              <a:spcAft>
                <a:spcPts val="0"/>
              </a:spcAft>
              <a:buClr>
                <a:srgbClr val="FF0000"/>
              </a:buClr>
              <a:buSzPts val="1200"/>
              <a:buNone/>
            </a:pPr>
            <a:r>
              <a:rPr lang="en-US" sz="1600" b="1">
                <a:solidFill>
                  <a:srgbClr val="FF0000"/>
                </a:solidFill>
                <a:latin typeface="Garamond"/>
                <a:ea typeface="Garamond"/>
                <a:cs typeface="Garamond"/>
                <a:sym typeface="Garamond"/>
              </a:rPr>
              <a:t>Responses must be submitted per the RFP instructions. See RFP Sections 1.8 and 2.1 for additional details. Late submissions, emailed or hand-delivered submissions will not be accepted.</a:t>
            </a:r>
            <a:endParaRPr sz="1600"/>
          </a:p>
          <a:p>
            <a:pPr marL="384038" lvl="0" indent="-257038" algn="l" rtl="0">
              <a:lnSpc>
                <a:spcPct val="94000"/>
              </a:lnSpc>
              <a:spcBef>
                <a:spcPts val="1200"/>
              </a:spcBef>
              <a:spcAft>
                <a:spcPts val="0"/>
              </a:spcAft>
              <a:buClr>
                <a:schemeClr val="dk2"/>
              </a:buClr>
              <a:buSzPts val="2000"/>
              <a:buNone/>
            </a:pPr>
            <a:endParaRPr/>
          </a:p>
        </p:txBody>
      </p:sp>
      <p:graphicFrame>
        <p:nvGraphicFramePr>
          <p:cNvPr id="364" name="Google Shape;364;p36"/>
          <p:cNvGraphicFramePr/>
          <p:nvPr/>
        </p:nvGraphicFramePr>
        <p:xfrm>
          <a:off x="1371600" y="1974741"/>
          <a:ext cx="9144000" cy="3170619"/>
        </p:xfrm>
        <a:graphic>
          <a:graphicData uri="http://schemas.openxmlformats.org/drawingml/2006/table">
            <a:tbl>
              <a:tblPr>
                <a:noFill/>
                <a:tableStyleId>{A097713F-F61B-4E73-9D72-F4DE70741D5A}</a:tableStyleId>
              </a:tblPr>
              <a:tblGrid>
                <a:gridCol w="1679125">
                  <a:extLst>
                    <a:ext uri="{9D8B030D-6E8A-4147-A177-3AD203B41FA5}">
                      <a16:colId xmlns:a16="http://schemas.microsoft.com/office/drawing/2014/main" val="20000"/>
                    </a:ext>
                  </a:extLst>
                </a:gridCol>
                <a:gridCol w="7464875">
                  <a:extLst>
                    <a:ext uri="{9D8B030D-6E8A-4147-A177-3AD203B41FA5}">
                      <a16:colId xmlns:a16="http://schemas.microsoft.com/office/drawing/2014/main" val="20001"/>
                    </a:ext>
                  </a:extLst>
                </a:gridCol>
              </a:tblGrid>
              <a:tr h="242050">
                <a:tc>
                  <a:txBody>
                    <a:bodyPr/>
                    <a:lstStyle/>
                    <a:p>
                      <a:pPr marL="0" marR="0" lvl="0" indent="0" algn="l" rtl="0">
                        <a:lnSpc>
                          <a:spcPct val="89000"/>
                        </a:lnSpc>
                        <a:spcBef>
                          <a:spcPts val="0"/>
                        </a:spcBef>
                        <a:spcAft>
                          <a:spcPts val="0"/>
                        </a:spcAft>
                        <a:buClr>
                          <a:schemeClr val="lt1"/>
                        </a:buClr>
                        <a:buSzPts val="1800"/>
                        <a:buFont typeface="Garamond"/>
                        <a:buNone/>
                      </a:pPr>
                      <a:r>
                        <a:rPr lang="en-US" sz="1800" b="1" u="none" strike="noStrike" cap="none">
                          <a:solidFill>
                            <a:schemeClr val="lt1"/>
                          </a:solidFill>
                          <a:latin typeface="Garamond"/>
                          <a:ea typeface="Garamond"/>
                          <a:cs typeface="Garamond"/>
                          <a:sym typeface="Garamond"/>
                        </a:rPr>
                        <a:t>Due Date</a:t>
                      </a:r>
                      <a:endParaRPr sz="1400" u="none" strike="noStrike" cap="none"/>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101D49"/>
                    </a:solidFill>
                  </a:tcPr>
                </a:tc>
                <a:tc>
                  <a:txBody>
                    <a:bodyPr/>
                    <a:lstStyle/>
                    <a:p>
                      <a:pPr marL="0" marR="0" lvl="0" indent="0" algn="l" rtl="0">
                        <a:lnSpc>
                          <a:spcPct val="89000"/>
                        </a:lnSpc>
                        <a:spcBef>
                          <a:spcPts val="0"/>
                        </a:spcBef>
                        <a:spcAft>
                          <a:spcPts val="0"/>
                        </a:spcAft>
                        <a:buClr>
                          <a:schemeClr val="lt1"/>
                        </a:buClr>
                        <a:buSzPts val="1800"/>
                        <a:buFont typeface="Garamond"/>
                        <a:buNone/>
                      </a:pPr>
                      <a:r>
                        <a:rPr lang="en-US" sz="1800" b="1" u="none" strike="noStrike" cap="none">
                          <a:solidFill>
                            <a:schemeClr val="lt1"/>
                          </a:solidFill>
                          <a:latin typeface="Garamond"/>
                          <a:ea typeface="Garamond"/>
                          <a:cs typeface="Garamond"/>
                          <a:sym typeface="Garamond"/>
                        </a:rPr>
                        <a:t>Document/Form</a:t>
                      </a:r>
                      <a:endParaRPr sz="1400" u="none" strike="noStrike" cap="none"/>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101D49"/>
                    </a:solidFill>
                  </a:tcPr>
                </a:tc>
                <a:extLst>
                  <a:ext uri="{0D108BD9-81ED-4DB2-BD59-A6C34878D82A}">
                    <a16:rowId xmlns:a16="http://schemas.microsoft.com/office/drawing/2014/main" val="10000"/>
                  </a:ext>
                </a:extLst>
              </a:tr>
              <a:tr h="238700">
                <a:tc>
                  <a:txBody>
                    <a:bodyPr/>
                    <a:lstStyle/>
                    <a:p>
                      <a:pPr marL="0" marR="0" lvl="0" indent="0" algn="l" rtl="0">
                        <a:lnSpc>
                          <a:spcPct val="100000"/>
                        </a:lnSpc>
                        <a:spcBef>
                          <a:spcPts val="0"/>
                        </a:spcBef>
                        <a:spcAft>
                          <a:spcPts val="0"/>
                        </a:spcAft>
                        <a:buClr>
                          <a:srgbClr val="000000"/>
                        </a:buClr>
                        <a:buSzPts val="1600"/>
                        <a:buFont typeface="Arial"/>
                        <a:buNone/>
                      </a:pPr>
                      <a:r>
                        <a:rPr lang="en-US" sz="1600">
                          <a:solidFill>
                            <a:srgbClr val="101D49"/>
                          </a:solidFill>
                          <a:latin typeface="Garamond"/>
                          <a:ea typeface="Garamond"/>
                          <a:cs typeface="Garamond"/>
                          <a:sym typeface="Garamond"/>
                        </a:rPr>
                        <a:t>12</a:t>
                      </a:r>
                      <a:r>
                        <a:rPr lang="en-US" sz="1600" u="none" strike="noStrike" cap="none">
                          <a:solidFill>
                            <a:srgbClr val="101D49"/>
                          </a:solidFill>
                          <a:latin typeface="Garamond"/>
                          <a:ea typeface="Garamond"/>
                          <a:cs typeface="Garamond"/>
                          <a:sym typeface="Garamond"/>
                        </a:rPr>
                        <a:t>/</a:t>
                      </a:r>
                      <a:r>
                        <a:rPr lang="en-US" sz="1600">
                          <a:solidFill>
                            <a:srgbClr val="101D49"/>
                          </a:solidFill>
                          <a:latin typeface="Garamond"/>
                          <a:ea typeface="Garamond"/>
                          <a:cs typeface="Garamond"/>
                          <a:sym typeface="Garamond"/>
                        </a:rPr>
                        <a:t>9</a:t>
                      </a:r>
                      <a:r>
                        <a:rPr lang="en-US" sz="1600" i="0" u="none" strike="noStrike" cap="none">
                          <a:solidFill>
                            <a:srgbClr val="101D49"/>
                          </a:solidFill>
                          <a:latin typeface="Garamond"/>
                          <a:ea typeface="Garamond"/>
                          <a:cs typeface="Garamond"/>
                          <a:sym typeface="Garamond"/>
                        </a:rPr>
                        <a:t>/202</a:t>
                      </a:r>
                      <a:r>
                        <a:rPr lang="en-US" sz="1600" u="none" strike="noStrike" cap="none">
                          <a:solidFill>
                            <a:srgbClr val="101D49"/>
                          </a:solidFill>
                          <a:latin typeface="Garamond"/>
                          <a:ea typeface="Garamond"/>
                          <a:cs typeface="Garamond"/>
                          <a:sym typeface="Garamond"/>
                        </a:rPr>
                        <a:t>4</a:t>
                      </a:r>
                      <a:endParaRPr sz="1400" u="none" strike="noStrike" cap="none"/>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i="0" u="none" strike="noStrike" cap="none">
                          <a:solidFill>
                            <a:srgbClr val="101D49"/>
                          </a:solidFill>
                          <a:latin typeface="Garamond"/>
                          <a:ea typeface="Garamond"/>
                          <a:cs typeface="Garamond"/>
                          <a:sym typeface="Garamond"/>
                        </a:rPr>
                        <a:t>Online Submission Form </a:t>
                      </a:r>
                      <a:endParaRPr sz="1400" u="none" strike="noStrike" cap="none"/>
                    </a:p>
                    <a:p>
                      <a:pPr marL="285750" marR="0" lvl="0" indent="-285750" algn="l" rtl="0">
                        <a:lnSpc>
                          <a:spcPct val="100000"/>
                        </a:lnSpc>
                        <a:spcBef>
                          <a:spcPts val="0"/>
                        </a:spcBef>
                        <a:spcAft>
                          <a:spcPts val="0"/>
                        </a:spcAft>
                        <a:buClr>
                          <a:srgbClr val="101D49"/>
                        </a:buClr>
                        <a:buSzPts val="1600"/>
                        <a:buFont typeface="Arial"/>
                        <a:buChar char="•"/>
                      </a:pPr>
                      <a:r>
                        <a:rPr lang="en-US" sz="1600" i="0" u="none" strike="noStrike" cap="none">
                          <a:solidFill>
                            <a:srgbClr val="101D49"/>
                          </a:solidFill>
                          <a:latin typeface="Garamond"/>
                          <a:ea typeface="Garamond"/>
                          <a:cs typeface="Garamond"/>
                          <a:sym typeface="Garamond"/>
                        </a:rPr>
                        <a:t>Executive Summary</a:t>
                      </a:r>
                      <a:endParaRPr sz="1400" u="none" strike="noStrike" cap="none"/>
                    </a:p>
                    <a:p>
                      <a:pPr marL="285750" marR="0" lvl="0" indent="-285750" algn="l" rtl="0">
                        <a:lnSpc>
                          <a:spcPct val="100000"/>
                        </a:lnSpc>
                        <a:spcBef>
                          <a:spcPts val="0"/>
                        </a:spcBef>
                        <a:spcAft>
                          <a:spcPts val="0"/>
                        </a:spcAft>
                        <a:buClr>
                          <a:srgbClr val="101D49"/>
                        </a:buClr>
                        <a:buSzPts val="1600"/>
                        <a:buFont typeface="Arial"/>
                        <a:buChar char="•"/>
                      </a:pPr>
                      <a:r>
                        <a:rPr lang="en-US" sz="1600" i="0" u="none" strike="noStrike" cap="none">
                          <a:solidFill>
                            <a:srgbClr val="101D49"/>
                          </a:solidFill>
                          <a:latin typeface="Garamond"/>
                          <a:ea typeface="Garamond"/>
                          <a:cs typeface="Garamond"/>
                          <a:sym typeface="Garamond"/>
                        </a:rPr>
                        <a:t>Attestation Form (Attachment J)</a:t>
                      </a:r>
                      <a:endParaRPr sz="1400" u="none" strike="noStrike" cap="none"/>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716100">
                <a:tc>
                  <a:txBody>
                    <a:bodyPr/>
                    <a:lstStyle/>
                    <a:p>
                      <a:pPr marL="0" lvl="0" indent="0" algn="l" rtl="0">
                        <a:spcBef>
                          <a:spcPts val="0"/>
                        </a:spcBef>
                        <a:spcAft>
                          <a:spcPts val="0"/>
                        </a:spcAft>
                        <a:buClr>
                          <a:schemeClr val="dk1"/>
                        </a:buClr>
                        <a:buSzPts val="1600"/>
                        <a:buFont typeface="Arial"/>
                        <a:buNone/>
                      </a:pPr>
                      <a:r>
                        <a:rPr lang="en-US" sz="1600">
                          <a:solidFill>
                            <a:srgbClr val="101D49"/>
                          </a:solidFill>
                          <a:latin typeface="Garamond"/>
                          <a:ea typeface="Garamond"/>
                          <a:cs typeface="Garamond"/>
                          <a:sym typeface="Garamond"/>
                        </a:rPr>
                        <a:t>12/9/2024</a:t>
                      </a:r>
                      <a:endParaRPr>
                        <a:solidFill>
                          <a:schemeClr val="dk1"/>
                        </a:solidFill>
                      </a:endParaRPr>
                    </a:p>
                    <a:p>
                      <a:pPr marL="0" marR="0" lvl="0" indent="0" algn="l" rtl="0">
                        <a:lnSpc>
                          <a:spcPct val="100000"/>
                        </a:lnSpc>
                        <a:spcBef>
                          <a:spcPts val="0"/>
                        </a:spcBef>
                        <a:spcAft>
                          <a:spcPts val="0"/>
                        </a:spcAft>
                        <a:buClr>
                          <a:schemeClr val="dk1"/>
                        </a:buClr>
                        <a:buSzPts val="1600"/>
                        <a:buFont typeface="Arial"/>
                        <a:buNone/>
                      </a:pPr>
                      <a:endParaRPr sz="1600">
                        <a:solidFill>
                          <a:srgbClr val="101D49"/>
                        </a:solidFill>
                        <a:latin typeface="Garamond"/>
                        <a:ea typeface="Garamond"/>
                        <a:cs typeface="Garamond"/>
                        <a:sym typeface="Garamond"/>
                      </a:endParaRPr>
                    </a:p>
                    <a:p>
                      <a:pPr marL="0" marR="0" lvl="0" indent="0" algn="l" rtl="0">
                        <a:lnSpc>
                          <a:spcPct val="100000"/>
                        </a:lnSpc>
                        <a:spcBef>
                          <a:spcPts val="0"/>
                        </a:spcBef>
                        <a:spcAft>
                          <a:spcPts val="0"/>
                        </a:spcAft>
                        <a:buClr>
                          <a:srgbClr val="000000"/>
                        </a:buClr>
                        <a:buSzPts val="1600"/>
                        <a:buFont typeface="Arial"/>
                        <a:buNone/>
                      </a:pPr>
                      <a:endParaRPr sz="1600" i="0" u="none" strike="noStrike" cap="none">
                        <a:solidFill>
                          <a:srgbClr val="101D49"/>
                        </a:solidFill>
                        <a:latin typeface="Garamond"/>
                        <a:ea typeface="Garamond"/>
                        <a:cs typeface="Garamond"/>
                        <a:sym typeface="Garamond"/>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i="0" u="none" strike="noStrike" cap="none">
                          <a:solidFill>
                            <a:srgbClr val="101D49"/>
                          </a:solidFill>
                          <a:latin typeface="Garamond"/>
                          <a:ea typeface="Garamond"/>
                          <a:cs typeface="Garamond"/>
                          <a:sym typeface="Garamond"/>
                        </a:rPr>
                        <a:t>M/WBE and IVOSB Participation Plan Form (Attachment A &amp; A1)</a:t>
                      </a:r>
                      <a:endParaRPr sz="1400" u="none" strike="noStrike" cap="none"/>
                    </a:p>
                    <a:p>
                      <a:pPr marL="285750" marR="0" lvl="0" indent="-285750" algn="l" rtl="0">
                        <a:lnSpc>
                          <a:spcPct val="100000"/>
                        </a:lnSpc>
                        <a:spcBef>
                          <a:spcPts val="0"/>
                        </a:spcBef>
                        <a:spcAft>
                          <a:spcPts val="0"/>
                        </a:spcAft>
                        <a:buClr>
                          <a:srgbClr val="101D49"/>
                        </a:buClr>
                        <a:buSzPts val="1600"/>
                        <a:buFont typeface="Arial"/>
                        <a:buChar char="•"/>
                      </a:pPr>
                      <a:r>
                        <a:rPr lang="en-US" sz="1600" i="0" u="none" strike="noStrike" cap="none">
                          <a:solidFill>
                            <a:srgbClr val="101D49"/>
                          </a:solidFill>
                          <a:latin typeface="Garamond"/>
                          <a:ea typeface="Garamond"/>
                          <a:cs typeface="Garamond"/>
                          <a:sym typeface="Garamond"/>
                        </a:rPr>
                        <a:t>Letter(s) of Commitment</a:t>
                      </a:r>
                      <a:endParaRPr sz="1400" u="none" strike="noStrike" cap="none"/>
                    </a:p>
                    <a:p>
                      <a:pPr marL="285750" marR="0" lvl="0" indent="-285750" algn="l" rtl="0">
                        <a:lnSpc>
                          <a:spcPct val="100000"/>
                        </a:lnSpc>
                        <a:spcBef>
                          <a:spcPts val="0"/>
                        </a:spcBef>
                        <a:spcAft>
                          <a:spcPts val="0"/>
                        </a:spcAft>
                        <a:buClr>
                          <a:srgbClr val="101D49"/>
                        </a:buClr>
                        <a:buSzPts val="1600"/>
                        <a:buFont typeface="Arial"/>
                        <a:buChar char="•"/>
                      </a:pPr>
                      <a:r>
                        <a:rPr lang="en-US" sz="1600" i="0" u="none" strike="noStrike" cap="none">
                          <a:solidFill>
                            <a:srgbClr val="101D49"/>
                          </a:solidFill>
                          <a:latin typeface="Garamond"/>
                          <a:ea typeface="Garamond"/>
                          <a:cs typeface="Garamond"/>
                          <a:sym typeface="Garamond"/>
                        </a:rPr>
                        <a:t>Certification Documentation</a:t>
                      </a:r>
                      <a:endParaRPr sz="1400" u="none" strike="noStrike" cap="none"/>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38700">
                <a:tc>
                  <a:txBody>
                    <a:bodyPr/>
                    <a:lstStyle/>
                    <a:p>
                      <a:pPr marL="0" lvl="0" indent="0" algn="l" rtl="0">
                        <a:spcBef>
                          <a:spcPts val="0"/>
                        </a:spcBef>
                        <a:spcAft>
                          <a:spcPts val="0"/>
                        </a:spcAft>
                        <a:buClr>
                          <a:schemeClr val="dk1"/>
                        </a:buClr>
                        <a:buSzPts val="1600"/>
                        <a:buFont typeface="Arial"/>
                        <a:buNone/>
                      </a:pPr>
                      <a:r>
                        <a:rPr lang="en-US" sz="1600">
                          <a:solidFill>
                            <a:srgbClr val="101D49"/>
                          </a:solidFill>
                          <a:latin typeface="Garamond"/>
                          <a:ea typeface="Garamond"/>
                          <a:cs typeface="Garamond"/>
                          <a:sym typeface="Garamond"/>
                        </a:rPr>
                        <a:t>12/9/2024</a:t>
                      </a:r>
                      <a:endParaRPr sz="1600">
                        <a:solidFill>
                          <a:srgbClr val="101D49"/>
                        </a:solidFill>
                        <a:latin typeface="Garamond"/>
                        <a:ea typeface="Garamond"/>
                        <a:cs typeface="Garamond"/>
                        <a:sym typeface="Garamond"/>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i="0" u="none" strike="noStrike" cap="none">
                          <a:solidFill>
                            <a:srgbClr val="101D49"/>
                          </a:solidFill>
                          <a:latin typeface="Garamond"/>
                          <a:ea typeface="Garamond"/>
                          <a:cs typeface="Garamond"/>
                          <a:sym typeface="Garamond"/>
                        </a:rPr>
                        <a:t>Indiana Economic Impact Form (Attachment C)</a:t>
                      </a:r>
                      <a:endParaRPr sz="1400" u="none" strike="noStrike" cap="none"/>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38700">
                <a:tc>
                  <a:txBody>
                    <a:bodyPr/>
                    <a:lstStyle/>
                    <a:p>
                      <a:pPr marL="0" lvl="0" indent="0" algn="l" rtl="0">
                        <a:spcBef>
                          <a:spcPts val="0"/>
                        </a:spcBef>
                        <a:spcAft>
                          <a:spcPts val="0"/>
                        </a:spcAft>
                        <a:buClr>
                          <a:schemeClr val="dk1"/>
                        </a:buClr>
                        <a:buSzPts val="1600"/>
                        <a:buFont typeface="Arial"/>
                        <a:buNone/>
                      </a:pPr>
                      <a:r>
                        <a:rPr lang="en-US" sz="1600">
                          <a:solidFill>
                            <a:srgbClr val="101D49"/>
                          </a:solidFill>
                          <a:latin typeface="Garamond"/>
                          <a:ea typeface="Garamond"/>
                          <a:cs typeface="Garamond"/>
                          <a:sym typeface="Garamond"/>
                        </a:rPr>
                        <a:t>12/9/2024</a:t>
                      </a:r>
                      <a:endParaRPr sz="1600">
                        <a:solidFill>
                          <a:srgbClr val="101D49"/>
                        </a:solidFill>
                        <a:latin typeface="Garamond"/>
                        <a:ea typeface="Garamond"/>
                        <a:cs typeface="Garamond"/>
                        <a:sym typeface="Garamond"/>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600"/>
                        <a:buFont typeface="Arial"/>
                        <a:buNone/>
                      </a:pPr>
                      <a:r>
                        <a:rPr lang="en-US" sz="1600" i="0" u="none" strike="noStrike" cap="none">
                          <a:solidFill>
                            <a:srgbClr val="101D49"/>
                          </a:solidFill>
                          <a:latin typeface="Garamond"/>
                          <a:ea typeface="Garamond"/>
                          <a:cs typeface="Garamond"/>
                          <a:sym typeface="Garamond"/>
                        </a:rPr>
                        <a:t>Cost Proposal Template (Attachment D)</a:t>
                      </a:r>
                      <a:endParaRPr sz="1400" u="none" strike="noStrike" cap="none"/>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38700">
                <a:tc>
                  <a:txBody>
                    <a:bodyPr/>
                    <a:lstStyle/>
                    <a:p>
                      <a:pPr marL="0" lvl="0" indent="0" algn="l" rtl="0">
                        <a:spcBef>
                          <a:spcPts val="0"/>
                        </a:spcBef>
                        <a:spcAft>
                          <a:spcPts val="0"/>
                        </a:spcAft>
                        <a:buClr>
                          <a:schemeClr val="dk1"/>
                        </a:buClr>
                        <a:buSzPts val="1600"/>
                        <a:buFont typeface="Arial"/>
                        <a:buNone/>
                      </a:pPr>
                      <a:r>
                        <a:rPr lang="en-US" sz="1600">
                          <a:solidFill>
                            <a:srgbClr val="101D49"/>
                          </a:solidFill>
                          <a:latin typeface="Garamond"/>
                          <a:ea typeface="Garamond"/>
                          <a:cs typeface="Garamond"/>
                          <a:sym typeface="Garamond"/>
                        </a:rPr>
                        <a:t>12/9/2024</a:t>
                      </a:r>
                      <a:endParaRPr sz="1600">
                        <a:solidFill>
                          <a:srgbClr val="101D49"/>
                        </a:solidFill>
                        <a:latin typeface="Garamond"/>
                        <a:ea typeface="Garamond"/>
                        <a:cs typeface="Garamond"/>
                        <a:sym typeface="Garamond"/>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01D49"/>
                        </a:buClr>
                        <a:buSzPts val="1600"/>
                        <a:buFont typeface="Garamond"/>
                        <a:buNone/>
                      </a:pPr>
                      <a:r>
                        <a:rPr lang="en-US" sz="1600" i="0" u="none" strike="noStrike" cap="none">
                          <a:solidFill>
                            <a:srgbClr val="101D49"/>
                          </a:solidFill>
                          <a:latin typeface="Garamond"/>
                          <a:ea typeface="Garamond"/>
                          <a:cs typeface="Garamond"/>
                          <a:sym typeface="Garamond"/>
                        </a:rPr>
                        <a:t>Business Proposal Template (Attachment E)</a:t>
                      </a:r>
                      <a:endParaRPr sz="1400" u="none" strike="noStrike" cap="none"/>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38700">
                <a:tc>
                  <a:txBody>
                    <a:bodyPr/>
                    <a:lstStyle/>
                    <a:p>
                      <a:pPr marL="0" lvl="0" indent="0" algn="l" rtl="0">
                        <a:spcBef>
                          <a:spcPts val="0"/>
                        </a:spcBef>
                        <a:spcAft>
                          <a:spcPts val="0"/>
                        </a:spcAft>
                        <a:buClr>
                          <a:schemeClr val="dk1"/>
                        </a:buClr>
                        <a:buSzPts val="1600"/>
                        <a:buFont typeface="Arial"/>
                        <a:buNone/>
                      </a:pPr>
                      <a:r>
                        <a:rPr lang="en-US" sz="1600">
                          <a:solidFill>
                            <a:srgbClr val="101D49"/>
                          </a:solidFill>
                          <a:latin typeface="Garamond"/>
                          <a:ea typeface="Garamond"/>
                          <a:cs typeface="Garamond"/>
                          <a:sym typeface="Garamond"/>
                        </a:rPr>
                        <a:t>12/9/2024</a:t>
                      </a:r>
                      <a:endParaRPr sz="1600">
                        <a:solidFill>
                          <a:srgbClr val="101D49"/>
                        </a:solidFill>
                        <a:latin typeface="Garamond"/>
                        <a:ea typeface="Garamond"/>
                        <a:cs typeface="Garamond"/>
                        <a:sym typeface="Garamond"/>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01D49"/>
                        </a:buClr>
                        <a:buSzPts val="1600"/>
                        <a:buFont typeface="Garamond"/>
                        <a:buNone/>
                      </a:pPr>
                      <a:r>
                        <a:rPr lang="en-US" sz="1600" i="0" u="none" strike="noStrike" cap="none">
                          <a:solidFill>
                            <a:srgbClr val="101D49"/>
                          </a:solidFill>
                          <a:latin typeface="Garamond"/>
                          <a:ea typeface="Garamond"/>
                          <a:cs typeface="Garamond"/>
                          <a:sym typeface="Garamond"/>
                        </a:rPr>
                        <a:t>Technical Proposal Template (Attachment F)</a:t>
                      </a:r>
                      <a:endParaRPr sz="1400" u="none" strike="noStrike" cap="none"/>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03200">
                <a:tc>
                  <a:txBody>
                    <a:bodyPr/>
                    <a:lstStyle/>
                    <a:p>
                      <a:pPr marL="0" lvl="0" indent="0" algn="l" rtl="0">
                        <a:spcBef>
                          <a:spcPts val="0"/>
                        </a:spcBef>
                        <a:spcAft>
                          <a:spcPts val="0"/>
                        </a:spcAft>
                        <a:buClr>
                          <a:schemeClr val="dk1"/>
                        </a:buClr>
                        <a:buSzPts val="1600"/>
                        <a:buFont typeface="Arial"/>
                        <a:buNone/>
                      </a:pPr>
                      <a:r>
                        <a:rPr lang="en-US" sz="1600">
                          <a:solidFill>
                            <a:srgbClr val="101D49"/>
                          </a:solidFill>
                          <a:latin typeface="Garamond"/>
                          <a:ea typeface="Garamond"/>
                          <a:cs typeface="Garamond"/>
                          <a:sym typeface="Garamond"/>
                        </a:rPr>
                        <a:t>12/9/2024</a:t>
                      </a:r>
                      <a:endParaRPr>
                        <a:solidFill>
                          <a:schemeClr val="dk1"/>
                        </a:solidFill>
                      </a:endParaRPr>
                    </a:p>
                    <a:p>
                      <a:pPr marL="0" marR="0" lvl="0" indent="0" algn="l" rtl="0">
                        <a:lnSpc>
                          <a:spcPct val="100000"/>
                        </a:lnSpc>
                        <a:spcBef>
                          <a:spcPts val="0"/>
                        </a:spcBef>
                        <a:spcAft>
                          <a:spcPts val="0"/>
                        </a:spcAft>
                        <a:buClr>
                          <a:srgbClr val="000000"/>
                        </a:buClr>
                        <a:buSzPts val="1600"/>
                        <a:buFont typeface="Arial"/>
                        <a:buNone/>
                      </a:pPr>
                      <a:endParaRPr sz="1600">
                        <a:solidFill>
                          <a:srgbClr val="101D49"/>
                        </a:solidFill>
                        <a:latin typeface="Garamond"/>
                        <a:ea typeface="Garamond"/>
                        <a:cs typeface="Garamond"/>
                        <a:sym typeface="Garamond"/>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101D49"/>
                        </a:buClr>
                        <a:buSzPts val="1600"/>
                        <a:buFont typeface="Garamond"/>
                        <a:buNone/>
                      </a:pPr>
                      <a:r>
                        <a:rPr lang="en-US" sz="1600" i="0" u="none" strike="noStrike" cap="none">
                          <a:solidFill>
                            <a:srgbClr val="101D49"/>
                          </a:solidFill>
                          <a:latin typeface="Garamond"/>
                          <a:ea typeface="Garamond"/>
                          <a:cs typeface="Garamond"/>
                          <a:sym typeface="Garamond"/>
                        </a:rPr>
                        <a:t>Reference Check Forms (Attachment H) – Must be completed by the reference and emailed directly to the State.</a:t>
                      </a:r>
                      <a:endParaRPr sz="1600" i="0" u="none" strike="noStrike" cap="none">
                        <a:solidFill>
                          <a:srgbClr val="101D49"/>
                        </a:solidFill>
                        <a:latin typeface="Garamond"/>
                        <a:ea typeface="Garamond"/>
                        <a:cs typeface="Garamond"/>
                        <a:sym typeface="Garamond"/>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37"/>
          <p:cNvSpPr txBox="1">
            <a:spLocks noGrp="1"/>
          </p:cNvSpPr>
          <p:nvPr>
            <p:ph type="title"/>
          </p:nvPr>
        </p:nvSpPr>
        <p:spPr>
          <a:xfrm>
            <a:off x="1371600" y="868680"/>
            <a:ext cx="96012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Additional Information</a:t>
            </a:r>
            <a:endParaRPr/>
          </a:p>
        </p:txBody>
      </p:sp>
      <p:sp>
        <p:nvSpPr>
          <p:cNvPr id="371" name="Google Shape;371;p37"/>
          <p:cNvSpPr txBox="1">
            <a:spLocks noGrp="1"/>
          </p:cNvSpPr>
          <p:nvPr>
            <p:ph type="body" idx="1"/>
          </p:nvPr>
        </p:nvSpPr>
        <p:spPr>
          <a:xfrm>
            <a:off x="1371600" y="2171700"/>
            <a:ext cx="9601200" cy="4116600"/>
          </a:xfrm>
          <a:prstGeom prst="rect">
            <a:avLst/>
          </a:prstGeom>
          <a:noFill/>
          <a:ln>
            <a:noFill/>
          </a:ln>
        </p:spPr>
        <p:txBody>
          <a:bodyPr spcFirstLastPara="1" wrap="square" lIns="91425" tIns="45700" rIns="91425" bIns="45700" anchor="t" anchorCtr="0">
            <a:noAutofit/>
          </a:bodyPr>
          <a:lstStyle/>
          <a:p>
            <a:pPr marL="342900" lvl="0" indent="-342900" algn="ctr" rtl="0">
              <a:lnSpc>
                <a:spcPct val="80000"/>
              </a:lnSpc>
              <a:spcBef>
                <a:spcPts val="0"/>
              </a:spcBef>
              <a:spcAft>
                <a:spcPts val="0"/>
              </a:spcAft>
              <a:buClr>
                <a:srgbClr val="101D49"/>
              </a:buClr>
              <a:buSzPts val="1600"/>
              <a:buNone/>
            </a:pPr>
            <a:r>
              <a:rPr lang="en-US" sz="1700">
                <a:solidFill>
                  <a:srgbClr val="101D49"/>
                </a:solidFill>
                <a:latin typeface="Times New Roman"/>
                <a:ea typeface="Times New Roman"/>
                <a:cs typeface="Times New Roman"/>
                <a:sym typeface="Times New Roman"/>
              </a:rPr>
              <a:t>IDOA PROCUREMENT LINKS AND NUMBERS</a:t>
            </a:r>
            <a:endParaRPr sz="1700" u="sng">
              <a:solidFill>
                <a:srgbClr val="101D49"/>
              </a:solidFill>
              <a:latin typeface="Times New Roman"/>
              <a:ea typeface="Times New Roman"/>
              <a:cs typeface="Times New Roman"/>
              <a:sym typeface="Times New Roman"/>
              <a:hlinkClick r:id="rId3">
                <a:extLst>
                  <a:ext uri="{A12FA001-AC4F-418D-AE19-62706E023703}">
                    <ahyp:hlinkClr xmlns:ahyp="http://schemas.microsoft.com/office/drawing/2018/hyperlinkcolor" val="tx"/>
                  </a:ext>
                </a:extLst>
              </a:hlinkClick>
            </a:endParaRPr>
          </a:p>
          <a:p>
            <a:pPr marL="342900" lvl="0" indent="-342900" algn="ctr" rtl="0">
              <a:lnSpc>
                <a:spcPct val="80000"/>
              </a:lnSpc>
              <a:spcBef>
                <a:spcPts val="320"/>
              </a:spcBef>
              <a:spcAft>
                <a:spcPts val="0"/>
              </a:spcAft>
              <a:buClr>
                <a:srgbClr val="000000"/>
              </a:buClr>
              <a:buSzPts val="1600"/>
              <a:buNone/>
            </a:pPr>
            <a:r>
              <a:rPr lang="en-US" sz="1700" u="sng">
                <a:solidFill>
                  <a:srgbClr val="000000"/>
                </a:solidFill>
                <a:latin typeface="Times New Roman"/>
                <a:ea typeface="Times New Roman"/>
                <a:cs typeface="Times New Roman"/>
                <a:sym typeface="Times New Roman"/>
                <a:hlinkClick r:id="rId4">
                  <a:extLst>
                    <a:ext uri="{A12FA001-AC4F-418D-AE19-62706E023703}">
                      <ahyp:hlinkClr xmlns:ahyp="http://schemas.microsoft.com/office/drawing/2018/hyperlinkcolor" val="tx"/>
                    </a:ext>
                  </a:extLst>
                </a:hlinkClick>
              </a:rPr>
              <a:t>https://www.in.gov/idoa/state-information-center/</a:t>
            </a:r>
            <a:endParaRPr sz="1700">
              <a:solidFill>
                <a:srgbClr val="000000"/>
              </a:solidFill>
              <a:latin typeface="Times New Roman"/>
              <a:ea typeface="Times New Roman"/>
              <a:cs typeface="Times New Roman"/>
              <a:sym typeface="Times New Roman"/>
            </a:endParaRPr>
          </a:p>
          <a:p>
            <a:pPr marL="342900" lvl="0" indent="-342900" algn="ctr" rtl="0">
              <a:lnSpc>
                <a:spcPct val="80000"/>
              </a:lnSpc>
              <a:spcBef>
                <a:spcPts val="320"/>
              </a:spcBef>
              <a:spcAft>
                <a:spcPts val="0"/>
              </a:spcAft>
              <a:buClr>
                <a:schemeClr val="dk2"/>
              </a:buClr>
              <a:buSzPts val="1600"/>
              <a:buNone/>
            </a:pPr>
            <a:endParaRPr sz="1700">
              <a:solidFill>
                <a:srgbClr val="000000"/>
              </a:solidFill>
              <a:latin typeface="Times New Roman"/>
              <a:ea typeface="Times New Roman"/>
              <a:cs typeface="Times New Roman"/>
              <a:sym typeface="Times New Roman"/>
            </a:endParaRPr>
          </a:p>
          <a:p>
            <a:pPr marL="342900" lvl="0" indent="-342900" algn="l" rtl="0">
              <a:lnSpc>
                <a:spcPct val="80000"/>
              </a:lnSpc>
              <a:spcBef>
                <a:spcPts val="320"/>
              </a:spcBef>
              <a:spcAft>
                <a:spcPts val="0"/>
              </a:spcAft>
              <a:buClr>
                <a:srgbClr val="101D49"/>
              </a:buClr>
              <a:buSzPts val="1600"/>
              <a:buNone/>
            </a:pPr>
            <a:r>
              <a:rPr lang="en-US" sz="1700">
                <a:solidFill>
                  <a:srgbClr val="101D49"/>
                </a:solidFill>
                <a:latin typeface="Times New Roman"/>
                <a:ea typeface="Times New Roman"/>
                <a:cs typeface="Times New Roman"/>
                <a:sym typeface="Times New Roman"/>
              </a:rPr>
              <a:t>A.	Link to the developing for bidder registry with IDOA and Secretary of State.</a:t>
            </a:r>
            <a:endParaRPr sz="1700"/>
          </a:p>
          <a:p>
            <a:pPr marL="342900" lvl="0" indent="-342900" algn="l" rtl="0">
              <a:lnSpc>
                <a:spcPct val="80000"/>
              </a:lnSpc>
              <a:spcBef>
                <a:spcPts val="320"/>
              </a:spcBef>
              <a:spcAft>
                <a:spcPts val="0"/>
              </a:spcAft>
              <a:buClr>
                <a:srgbClr val="000000"/>
              </a:buClr>
              <a:buSzPts val="1600"/>
              <a:buNone/>
            </a:pPr>
            <a:r>
              <a:rPr lang="en-US" sz="1700">
                <a:solidFill>
                  <a:srgbClr val="000000"/>
                </a:solidFill>
                <a:latin typeface="Times New Roman"/>
                <a:ea typeface="Times New Roman"/>
                <a:cs typeface="Times New Roman"/>
                <a:sym typeface="Times New Roman"/>
              </a:rPr>
              <a:t>	</a:t>
            </a:r>
            <a:r>
              <a:rPr lang="en-US" sz="1700" u="sng">
                <a:solidFill>
                  <a:srgbClr val="000000"/>
                </a:solidFill>
                <a:latin typeface="Times New Roman"/>
                <a:ea typeface="Times New Roman"/>
                <a:cs typeface="Times New Roman"/>
                <a:sym typeface="Times New Roman"/>
                <a:hlinkClick r:id="rId5">
                  <a:extLst>
                    <a:ext uri="{A12FA001-AC4F-418D-AE19-62706E023703}">
                      <ahyp:hlinkClr xmlns:ahyp="http://schemas.microsoft.com/office/drawing/2018/hyperlinkcolor" val="tx"/>
                    </a:ext>
                  </a:extLst>
                </a:hlinkClick>
              </a:rPr>
              <a:t>http://www.in.gov/idoa/2464.htm</a:t>
            </a:r>
            <a:endParaRPr sz="1700">
              <a:solidFill>
                <a:srgbClr val="000000"/>
              </a:solidFill>
              <a:latin typeface="Times New Roman"/>
              <a:ea typeface="Times New Roman"/>
              <a:cs typeface="Times New Roman"/>
              <a:sym typeface="Times New Roman"/>
            </a:endParaRPr>
          </a:p>
          <a:p>
            <a:pPr marL="342900" lvl="0" indent="-342900" algn="l" rtl="0">
              <a:lnSpc>
                <a:spcPct val="80000"/>
              </a:lnSpc>
              <a:spcBef>
                <a:spcPts val="320"/>
              </a:spcBef>
              <a:spcAft>
                <a:spcPts val="0"/>
              </a:spcAft>
              <a:buClr>
                <a:srgbClr val="101D49"/>
              </a:buClr>
              <a:buSzPts val="1600"/>
              <a:buNone/>
            </a:pPr>
            <a:r>
              <a:rPr lang="en-US" sz="1700">
                <a:solidFill>
                  <a:srgbClr val="101D49"/>
                </a:solidFill>
                <a:latin typeface="Times New Roman"/>
                <a:ea typeface="Times New Roman"/>
                <a:cs typeface="Times New Roman"/>
                <a:sym typeface="Times New Roman"/>
              </a:rPr>
              <a:t>B.	Secretary of State of Indiana:</a:t>
            </a:r>
            <a:endParaRPr sz="1700"/>
          </a:p>
          <a:p>
            <a:pPr marL="342900" lvl="0" indent="-342900" algn="l" rtl="0">
              <a:lnSpc>
                <a:spcPct val="80000"/>
              </a:lnSpc>
              <a:spcBef>
                <a:spcPts val="320"/>
              </a:spcBef>
              <a:spcAft>
                <a:spcPts val="0"/>
              </a:spcAft>
              <a:buClr>
                <a:srgbClr val="101D49"/>
              </a:buClr>
              <a:buSzPts val="1600"/>
              <a:buNone/>
            </a:pPr>
            <a:r>
              <a:rPr lang="en-US" sz="1700">
                <a:solidFill>
                  <a:srgbClr val="101D49"/>
                </a:solidFill>
                <a:latin typeface="Times New Roman"/>
                <a:ea typeface="Times New Roman"/>
                <a:cs typeface="Times New Roman"/>
                <a:sym typeface="Times New Roman"/>
              </a:rPr>
              <a:t>	Can be reached at (317) 232-6576 for registration assistance.  </a:t>
            </a:r>
            <a:r>
              <a:rPr lang="en-US" sz="1700" u="sng">
                <a:solidFill>
                  <a:srgbClr val="000000"/>
                </a:solidFill>
                <a:latin typeface="Times New Roman"/>
                <a:ea typeface="Times New Roman"/>
                <a:cs typeface="Times New Roman"/>
                <a:sym typeface="Times New Roman"/>
                <a:hlinkClick r:id="rId6">
                  <a:extLst>
                    <a:ext uri="{A12FA001-AC4F-418D-AE19-62706E023703}">
                      <ahyp:hlinkClr xmlns:ahyp="http://schemas.microsoft.com/office/drawing/2018/hyperlinkcolor" val="tx"/>
                    </a:ext>
                  </a:extLst>
                </a:hlinkClick>
              </a:rPr>
              <a:t>www.in.gov/sos</a:t>
            </a:r>
            <a:endParaRPr sz="1700">
              <a:solidFill>
                <a:srgbClr val="000000"/>
              </a:solidFill>
              <a:latin typeface="Times New Roman"/>
              <a:ea typeface="Times New Roman"/>
              <a:cs typeface="Times New Roman"/>
              <a:sym typeface="Times New Roman"/>
            </a:endParaRPr>
          </a:p>
          <a:p>
            <a:pPr marL="342900" lvl="0" indent="-342900" algn="l" rtl="0">
              <a:lnSpc>
                <a:spcPct val="80000"/>
              </a:lnSpc>
              <a:spcBef>
                <a:spcPts val="320"/>
              </a:spcBef>
              <a:spcAft>
                <a:spcPts val="0"/>
              </a:spcAft>
              <a:buClr>
                <a:srgbClr val="101D49"/>
              </a:buClr>
              <a:buSzPts val="1600"/>
              <a:buNone/>
            </a:pPr>
            <a:r>
              <a:rPr lang="en-US" sz="1700">
                <a:solidFill>
                  <a:srgbClr val="101D49"/>
                </a:solidFill>
                <a:latin typeface="Times New Roman"/>
                <a:ea typeface="Times New Roman"/>
                <a:cs typeface="Times New Roman"/>
                <a:sym typeface="Times New Roman"/>
              </a:rPr>
              <a:t>C.	See Vendor and Supplier Resource Center:</a:t>
            </a:r>
            <a:endParaRPr sz="1700"/>
          </a:p>
          <a:p>
            <a:pPr marL="342900" lvl="0" indent="-342900" algn="l" rtl="0">
              <a:lnSpc>
                <a:spcPct val="80000"/>
              </a:lnSpc>
              <a:spcBef>
                <a:spcPts val="320"/>
              </a:spcBef>
              <a:spcAft>
                <a:spcPts val="0"/>
              </a:spcAft>
              <a:buClr>
                <a:srgbClr val="000000"/>
              </a:buClr>
              <a:buSzPts val="1600"/>
              <a:buNone/>
            </a:pPr>
            <a:r>
              <a:rPr lang="en-US" sz="1700">
                <a:solidFill>
                  <a:srgbClr val="000000"/>
                </a:solidFill>
                <a:latin typeface="Times New Roman"/>
                <a:ea typeface="Times New Roman"/>
                <a:cs typeface="Times New Roman"/>
                <a:sym typeface="Times New Roman"/>
              </a:rPr>
              <a:t>	</a:t>
            </a:r>
            <a:r>
              <a:rPr lang="en-US" sz="1700" u="sng">
                <a:solidFill>
                  <a:srgbClr val="000000"/>
                </a:solidFill>
                <a:latin typeface="Times New Roman"/>
                <a:ea typeface="Times New Roman"/>
                <a:cs typeface="Times New Roman"/>
                <a:sym typeface="Times New Roman"/>
                <a:hlinkClick r:id="rId7">
                  <a:extLst>
                    <a:ext uri="{A12FA001-AC4F-418D-AE19-62706E023703}">
                      <ahyp:hlinkClr xmlns:ahyp="http://schemas.microsoft.com/office/drawing/2018/hyperlinkcolor" val="tx"/>
                    </a:ext>
                  </a:extLst>
                </a:hlinkClick>
              </a:rPr>
              <a:t>http://www.in.gov/idoa/3106.htm</a:t>
            </a:r>
            <a:endParaRPr sz="1700">
              <a:solidFill>
                <a:srgbClr val="000000"/>
              </a:solidFill>
              <a:latin typeface="Times New Roman"/>
              <a:ea typeface="Times New Roman"/>
              <a:cs typeface="Times New Roman"/>
              <a:sym typeface="Times New Roman"/>
            </a:endParaRPr>
          </a:p>
          <a:p>
            <a:pPr marL="342900" lvl="0" indent="-342900" algn="l" rtl="0">
              <a:lnSpc>
                <a:spcPct val="80000"/>
              </a:lnSpc>
              <a:spcBef>
                <a:spcPts val="320"/>
              </a:spcBef>
              <a:spcAft>
                <a:spcPts val="0"/>
              </a:spcAft>
              <a:buClr>
                <a:srgbClr val="101D49"/>
              </a:buClr>
              <a:buSzPts val="1700"/>
              <a:buFont typeface="Times New Roman"/>
              <a:buAutoNum type="alphaUcPeriod" startAt="4"/>
            </a:pPr>
            <a:r>
              <a:rPr lang="en-US" sz="1700">
                <a:solidFill>
                  <a:srgbClr val="101D49"/>
                </a:solidFill>
                <a:latin typeface="Times New Roman"/>
                <a:ea typeface="Times New Roman"/>
                <a:cs typeface="Times New Roman"/>
                <a:sym typeface="Times New Roman"/>
              </a:rPr>
              <a:t>Minority and Women Owned Business Enterprises:</a:t>
            </a:r>
            <a:endParaRPr sz="1700"/>
          </a:p>
          <a:p>
            <a:pPr marL="342900" lvl="0" indent="-342900" algn="l" rtl="0">
              <a:lnSpc>
                <a:spcPct val="80000"/>
              </a:lnSpc>
              <a:spcBef>
                <a:spcPts val="320"/>
              </a:spcBef>
              <a:spcAft>
                <a:spcPts val="0"/>
              </a:spcAft>
              <a:buClr>
                <a:srgbClr val="101D49"/>
              </a:buClr>
              <a:buSzPts val="1600"/>
              <a:buNone/>
            </a:pPr>
            <a:r>
              <a:rPr lang="en-US" sz="1700">
                <a:solidFill>
                  <a:srgbClr val="101D49"/>
                </a:solidFill>
                <a:latin typeface="Times New Roman"/>
                <a:ea typeface="Times New Roman"/>
                <a:cs typeface="Times New Roman"/>
                <a:sym typeface="Times New Roman"/>
              </a:rPr>
              <a:t>	Link to more information and full listing of IDOA Minority and Women Owned Businesses</a:t>
            </a:r>
            <a:endParaRPr sz="1700"/>
          </a:p>
          <a:p>
            <a:pPr marL="342900" lvl="0" indent="-342900" algn="l" rtl="0">
              <a:lnSpc>
                <a:spcPct val="80000"/>
              </a:lnSpc>
              <a:spcBef>
                <a:spcPts val="320"/>
              </a:spcBef>
              <a:spcAft>
                <a:spcPts val="0"/>
              </a:spcAft>
              <a:buClr>
                <a:srgbClr val="000000"/>
              </a:buClr>
              <a:buSzPts val="1600"/>
              <a:buNone/>
            </a:pPr>
            <a:r>
              <a:rPr lang="en-US" sz="1700">
                <a:solidFill>
                  <a:srgbClr val="000000"/>
                </a:solidFill>
                <a:latin typeface="Times New Roman"/>
                <a:ea typeface="Times New Roman"/>
                <a:cs typeface="Times New Roman"/>
                <a:sym typeface="Times New Roman"/>
              </a:rPr>
              <a:t>	</a:t>
            </a:r>
            <a:r>
              <a:rPr lang="en-US" sz="1700" u="sng">
                <a:solidFill>
                  <a:srgbClr val="000000"/>
                </a:solidFill>
                <a:latin typeface="Times New Roman"/>
                <a:ea typeface="Times New Roman"/>
                <a:cs typeface="Times New Roman"/>
                <a:sym typeface="Times New Roman"/>
                <a:hlinkClick r:id="rId8">
                  <a:extLst>
                    <a:ext uri="{A12FA001-AC4F-418D-AE19-62706E023703}">
                      <ahyp:hlinkClr xmlns:ahyp="http://schemas.microsoft.com/office/drawing/2018/hyperlinkcolor" val="tx"/>
                    </a:ext>
                  </a:extLst>
                </a:hlinkClick>
              </a:rPr>
              <a:t>http://www.in.gov/idoa/2352.htm</a:t>
            </a:r>
            <a:endParaRPr sz="1700">
              <a:solidFill>
                <a:srgbClr val="000000"/>
              </a:solidFill>
              <a:latin typeface="Times New Roman"/>
              <a:ea typeface="Times New Roman"/>
              <a:cs typeface="Times New Roman"/>
              <a:sym typeface="Times New Roman"/>
            </a:endParaRPr>
          </a:p>
          <a:p>
            <a:pPr marL="0" lvl="0" indent="0" algn="l" rtl="0">
              <a:lnSpc>
                <a:spcPct val="80000"/>
              </a:lnSpc>
              <a:spcBef>
                <a:spcPts val="320"/>
              </a:spcBef>
              <a:spcAft>
                <a:spcPts val="0"/>
              </a:spcAft>
              <a:buClr>
                <a:srgbClr val="101D49"/>
              </a:buClr>
              <a:buSzPts val="1600"/>
              <a:buNone/>
            </a:pPr>
            <a:r>
              <a:rPr lang="en-US" sz="1700">
                <a:solidFill>
                  <a:srgbClr val="101D49"/>
                </a:solidFill>
                <a:latin typeface="Times New Roman"/>
                <a:ea typeface="Times New Roman"/>
                <a:cs typeface="Times New Roman"/>
                <a:sym typeface="Times New Roman"/>
              </a:rPr>
              <a:t>E.    RFP posting and updates:</a:t>
            </a:r>
            <a:endParaRPr sz="1700"/>
          </a:p>
          <a:p>
            <a:pPr marL="342900" lvl="0" indent="-342900" algn="l" rtl="0">
              <a:lnSpc>
                <a:spcPct val="80000"/>
              </a:lnSpc>
              <a:spcBef>
                <a:spcPts val="320"/>
              </a:spcBef>
              <a:spcAft>
                <a:spcPts val="0"/>
              </a:spcAft>
              <a:buClr>
                <a:srgbClr val="000000"/>
              </a:buClr>
              <a:buSzPts val="1600"/>
              <a:buNone/>
            </a:pPr>
            <a:r>
              <a:rPr lang="en-US" sz="1700">
                <a:solidFill>
                  <a:srgbClr val="000000"/>
                </a:solidFill>
                <a:latin typeface="Times New Roman"/>
                <a:ea typeface="Times New Roman"/>
                <a:cs typeface="Times New Roman"/>
                <a:sym typeface="Times New Roman"/>
              </a:rPr>
              <a:t>	Go to </a:t>
            </a:r>
            <a:r>
              <a:rPr lang="en-US" sz="1700" u="sng">
                <a:solidFill>
                  <a:srgbClr val="000000"/>
                </a:solidFill>
                <a:latin typeface="Times New Roman"/>
                <a:ea typeface="Times New Roman"/>
                <a:cs typeface="Times New Roman"/>
                <a:sym typeface="Times New Roman"/>
                <a:hlinkClick r:id="rId9">
                  <a:extLst>
                    <a:ext uri="{A12FA001-AC4F-418D-AE19-62706E023703}">
                      <ahyp:hlinkClr xmlns:ahyp="http://schemas.microsoft.com/office/drawing/2018/hyperlinkcolor" val="tx"/>
                    </a:ext>
                  </a:extLst>
                </a:hlinkClick>
              </a:rPr>
              <a:t>https://www.in.gov/idoa/procurement/current-business-opportunities/</a:t>
            </a:r>
            <a:endParaRPr sz="1700">
              <a:solidFill>
                <a:srgbClr val="000000"/>
              </a:solidFill>
              <a:latin typeface="Times New Roman"/>
              <a:ea typeface="Times New Roman"/>
              <a:cs typeface="Times New Roman"/>
              <a:sym typeface="Times New Roman"/>
            </a:endParaRPr>
          </a:p>
          <a:p>
            <a:pPr marL="342900" lvl="0" indent="-342900" algn="l" rtl="0">
              <a:lnSpc>
                <a:spcPct val="80000"/>
              </a:lnSpc>
              <a:spcBef>
                <a:spcPts val="0"/>
              </a:spcBef>
              <a:spcAft>
                <a:spcPts val="0"/>
              </a:spcAft>
              <a:buClr>
                <a:srgbClr val="101D49"/>
              </a:buClr>
              <a:buSzPts val="1600"/>
              <a:buNone/>
            </a:pPr>
            <a:r>
              <a:rPr lang="en-US" sz="1700">
                <a:solidFill>
                  <a:srgbClr val="101D49"/>
                </a:solidFill>
                <a:latin typeface="Times New Roman"/>
                <a:ea typeface="Times New Roman"/>
                <a:cs typeface="Times New Roman"/>
                <a:sym typeface="Times New Roman"/>
              </a:rPr>
              <a:t>	Scroll through table until you find desired RFP number on left-hand side and click the link.</a:t>
            </a:r>
            <a:endParaRPr sz="1700"/>
          </a:p>
          <a:p>
            <a:pPr marL="0" lvl="0" indent="0" algn="l" rtl="0">
              <a:lnSpc>
                <a:spcPct val="94000"/>
              </a:lnSpc>
              <a:spcBef>
                <a:spcPts val="1000"/>
              </a:spcBef>
              <a:spcAft>
                <a:spcPts val="0"/>
              </a:spcAft>
              <a:buClr>
                <a:schemeClr val="dk2"/>
              </a:buClr>
              <a:buSzPts val="1600"/>
              <a:buNone/>
            </a:pPr>
            <a:endParaRPr sz="17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38"/>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Questions</a:t>
            </a:r>
            <a:br>
              <a:rPr lang="en-US">
                <a:solidFill>
                  <a:schemeClr val="dk1"/>
                </a:solidFill>
                <a:latin typeface="Times New Roman"/>
                <a:ea typeface="Times New Roman"/>
                <a:cs typeface="Times New Roman"/>
                <a:sym typeface="Times New Roman"/>
              </a:rPr>
            </a:br>
            <a:endParaRPr>
              <a:latin typeface="Times New Roman"/>
              <a:ea typeface="Times New Roman"/>
              <a:cs typeface="Times New Roman"/>
              <a:sym typeface="Times New Roman"/>
            </a:endParaRPr>
          </a:p>
        </p:txBody>
      </p:sp>
      <p:sp>
        <p:nvSpPr>
          <p:cNvPr id="378" name="Google Shape;378;p38"/>
          <p:cNvSpPr txBox="1">
            <a:spLocks noGrp="1"/>
          </p:cNvSpPr>
          <p:nvPr>
            <p:ph type="body" idx="1"/>
          </p:nvPr>
        </p:nvSpPr>
        <p:spPr>
          <a:xfrm>
            <a:off x="1371600" y="2286000"/>
            <a:ext cx="9601200" cy="2113800"/>
          </a:xfrm>
          <a:prstGeom prst="rect">
            <a:avLst/>
          </a:prstGeom>
          <a:noFill/>
          <a:ln>
            <a:noFill/>
          </a:ln>
        </p:spPr>
        <p:txBody>
          <a:bodyPr spcFirstLastPara="1" wrap="square" lIns="91425" tIns="45700" rIns="91425" bIns="45700" anchor="t" anchorCtr="0">
            <a:noAutofit/>
          </a:bodyPr>
          <a:lstStyle/>
          <a:p>
            <a:pPr marL="0" lvl="0" indent="0" algn="l" rtl="0">
              <a:lnSpc>
                <a:spcPct val="94000"/>
              </a:lnSpc>
              <a:spcBef>
                <a:spcPts val="0"/>
              </a:spcBef>
              <a:spcAft>
                <a:spcPts val="0"/>
              </a:spcAft>
              <a:buClr>
                <a:srgbClr val="101D49"/>
              </a:buClr>
              <a:buSzPts val="2000"/>
              <a:buNone/>
            </a:pPr>
            <a:r>
              <a:rPr lang="en-US">
                <a:solidFill>
                  <a:srgbClr val="101D49"/>
                </a:solidFill>
                <a:latin typeface="Times New Roman"/>
                <a:ea typeface="Times New Roman"/>
                <a:cs typeface="Times New Roman"/>
                <a:sym typeface="Times New Roman"/>
              </a:rPr>
              <a:t>All questions/inquiries should be submitted using the Q&amp;A Template (Attachment G) as outlined in Section 1.7 of the RFP Main Document no later than </a:t>
            </a:r>
            <a:r>
              <a:rPr lang="en-US" b="1">
                <a:solidFill>
                  <a:srgbClr val="101D49"/>
                </a:solidFill>
                <a:latin typeface="Times New Roman"/>
                <a:ea typeface="Times New Roman"/>
                <a:cs typeface="Times New Roman"/>
                <a:sym typeface="Times New Roman"/>
              </a:rPr>
              <a:t>3:00 PM ET on October 25, 2024</a:t>
            </a:r>
            <a:r>
              <a:rPr lang="en-US">
                <a:solidFill>
                  <a:srgbClr val="101D49"/>
                </a:solidFill>
                <a:latin typeface="Times New Roman"/>
                <a:ea typeface="Times New Roman"/>
                <a:cs typeface="Times New Roman"/>
                <a:sym typeface="Times New Roman"/>
              </a:rPr>
              <a:t>.</a:t>
            </a:r>
            <a:endParaRPr/>
          </a:p>
          <a:p>
            <a:pPr marL="0" lvl="0" indent="0" algn="ctr" rtl="0">
              <a:lnSpc>
                <a:spcPct val="94000"/>
              </a:lnSpc>
              <a:spcBef>
                <a:spcPts val="1200"/>
              </a:spcBef>
              <a:spcAft>
                <a:spcPts val="0"/>
              </a:spcAft>
              <a:buClr>
                <a:schemeClr val="dk2"/>
              </a:buClr>
              <a:buSzPts val="2000"/>
              <a:buNone/>
            </a:pPr>
            <a:endParaRPr>
              <a:solidFill>
                <a:srgbClr val="101D49"/>
              </a:solidFill>
              <a:latin typeface="Times New Roman"/>
              <a:ea typeface="Times New Roman"/>
              <a:cs typeface="Times New Roman"/>
              <a:sym typeface="Times New Roman"/>
            </a:endParaRPr>
          </a:p>
          <a:p>
            <a:pPr marL="0" lvl="0" indent="0" algn="l" rtl="0">
              <a:lnSpc>
                <a:spcPct val="94000"/>
              </a:lnSpc>
              <a:spcBef>
                <a:spcPts val="1200"/>
              </a:spcBef>
              <a:spcAft>
                <a:spcPts val="0"/>
              </a:spcAft>
              <a:buClr>
                <a:srgbClr val="101D49"/>
              </a:buClr>
              <a:buSzPts val="2000"/>
              <a:buNone/>
            </a:pPr>
            <a:r>
              <a:rPr lang="en-US">
                <a:solidFill>
                  <a:srgbClr val="101D49"/>
                </a:solidFill>
                <a:latin typeface="Times New Roman"/>
                <a:ea typeface="Times New Roman"/>
                <a:cs typeface="Times New Roman"/>
                <a:sym typeface="Times New Roman"/>
              </a:rPr>
              <a:t>REMINDER (OPTIONAL): If interested, send a Pre-proposal Network Opportunities Form (Attachment I) via email at </a:t>
            </a:r>
            <a:r>
              <a:rPr lang="en-US" u="sng">
                <a:solidFill>
                  <a:srgbClr val="101D49"/>
                </a:solidFill>
                <a:latin typeface="Times New Roman"/>
                <a:ea typeface="Times New Roman"/>
                <a:cs typeface="Times New Roman"/>
                <a:sym typeface="Times New Roman"/>
                <a:hlinkClick r:id="rId3">
                  <a:extLst>
                    <a:ext uri="{A12FA001-AC4F-418D-AE19-62706E023703}">
                      <ahyp:hlinkClr xmlns:ahyp="http://schemas.microsoft.com/office/drawing/2018/hyperlinkcolor" val="tx"/>
                    </a:ext>
                  </a:extLst>
                </a:hlinkClick>
              </a:rPr>
              <a:t>rfp@idoa.in.gov</a:t>
            </a:r>
            <a:r>
              <a:rPr lang="en-US">
                <a:solidFill>
                  <a:srgbClr val="101D49"/>
                </a:solidFill>
                <a:latin typeface="Times New Roman"/>
                <a:ea typeface="Times New Roman"/>
                <a:cs typeface="Times New Roman"/>
                <a:sym typeface="Times New Roman"/>
              </a:rPr>
              <a:t> no later than </a:t>
            </a:r>
            <a:r>
              <a:rPr lang="en-US" b="1">
                <a:solidFill>
                  <a:srgbClr val="101D49"/>
                </a:solidFill>
                <a:latin typeface="Times New Roman"/>
                <a:ea typeface="Times New Roman"/>
                <a:cs typeface="Times New Roman"/>
                <a:sym typeface="Times New Roman"/>
              </a:rPr>
              <a:t>3:00 PM ET on November 18, 2024</a:t>
            </a:r>
            <a:r>
              <a:rPr lang="en-US">
                <a:solidFill>
                  <a:srgbClr val="101D49"/>
                </a:solidFill>
                <a:latin typeface="Times New Roman"/>
                <a:ea typeface="Times New Roman"/>
                <a:cs typeface="Times New Roman"/>
                <a:sym typeface="Times New Roman"/>
              </a:rPr>
              <a:t>.  </a:t>
            </a:r>
            <a:endParaRPr/>
          </a:p>
          <a:p>
            <a:pPr marL="384038" lvl="0" indent="-266563" algn="ctr" rtl="0">
              <a:lnSpc>
                <a:spcPct val="94000"/>
              </a:lnSpc>
              <a:spcBef>
                <a:spcPts val="1200"/>
              </a:spcBef>
              <a:spcAft>
                <a:spcPts val="0"/>
              </a:spcAft>
              <a:buClr>
                <a:schemeClr val="dk2"/>
              </a:buClr>
              <a:buSzPts val="2000"/>
              <a:buNone/>
            </a:pPr>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101D49"/>
        </a:solidFill>
        <a:effectLst/>
      </p:bgPr>
    </p:bg>
    <p:spTree>
      <p:nvGrpSpPr>
        <p:cNvPr id="1" name="Shape 383"/>
        <p:cNvGrpSpPr/>
        <p:nvPr/>
      </p:nvGrpSpPr>
      <p:grpSpPr>
        <a:xfrm>
          <a:off x="0" y="0"/>
          <a:ext cx="0" cy="0"/>
          <a:chOff x="0" y="0"/>
          <a:chExt cx="0" cy="0"/>
        </a:xfrm>
      </p:grpSpPr>
      <p:sp>
        <p:nvSpPr>
          <p:cNvPr id="384" name="Google Shape;384;p39"/>
          <p:cNvSpPr txBox="1">
            <a:spLocks noGrp="1"/>
          </p:cNvSpPr>
          <p:nvPr>
            <p:ph type="ctrTitle"/>
          </p:nvPr>
        </p:nvSpPr>
        <p:spPr>
          <a:xfrm>
            <a:off x="1110917" y="1696419"/>
            <a:ext cx="7531800" cy="3341100"/>
          </a:xfrm>
          <a:prstGeom prst="rect">
            <a:avLst/>
          </a:prstGeom>
          <a:noFill/>
          <a:ln>
            <a:noFill/>
          </a:ln>
        </p:spPr>
        <p:txBody>
          <a:bodyPr spcFirstLastPara="1" wrap="square" lIns="91425" tIns="45700" rIns="91425" bIns="45700" anchor="b" anchorCtr="0">
            <a:noAutofit/>
          </a:bodyPr>
          <a:lstStyle/>
          <a:p>
            <a:pPr marL="342900" lvl="0" indent="-342900" algn="ctr" rtl="0">
              <a:lnSpc>
                <a:spcPct val="100000"/>
              </a:lnSpc>
              <a:spcBef>
                <a:spcPts val="0"/>
              </a:spcBef>
              <a:spcAft>
                <a:spcPts val="0"/>
              </a:spcAft>
              <a:buClr>
                <a:srgbClr val="101D49"/>
              </a:buClr>
              <a:buSzPts val="6000"/>
              <a:buFont typeface="Libre Franklin"/>
              <a:buNone/>
            </a:pPr>
            <a:r>
              <a:rPr lang="en-US" sz="5400" b="1" cap="none">
                <a:latin typeface="Times New Roman"/>
                <a:ea typeface="Times New Roman"/>
                <a:cs typeface="Times New Roman"/>
                <a:sym typeface="Times New Roman"/>
              </a:rPr>
              <a:t>Thank You!</a:t>
            </a:r>
            <a:br>
              <a:rPr lang="en-US" sz="2800" b="1">
                <a:latin typeface="Times New Roman"/>
                <a:ea typeface="Times New Roman"/>
                <a:cs typeface="Times New Roman"/>
                <a:sym typeface="Times New Roman"/>
              </a:rPr>
            </a:br>
            <a:r>
              <a:rPr lang="en-US" sz="2800" b="1">
                <a:latin typeface="Times New Roman"/>
                <a:ea typeface="Times New Roman"/>
                <a:cs typeface="Times New Roman"/>
                <a:sym typeface="Times New Roman"/>
              </a:rPr>
              <a:t>Teresa Deaton</a:t>
            </a:r>
            <a:br>
              <a:rPr lang="en-US" sz="2400" b="1" cap="none">
                <a:solidFill>
                  <a:srgbClr val="FF0000"/>
                </a:solidFill>
                <a:latin typeface="Times New Roman"/>
                <a:ea typeface="Times New Roman"/>
                <a:cs typeface="Times New Roman"/>
                <a:sym typeface="Times New Roman"/>
              </a:rPr>
            </a:br>
            <a:r>
              <a:rPr lang="en-US" sz="2400" b="1" u="sng">
                <a:solidFill>
                  <a:srgbClr val="0070C0"/>
                </a:solidFill>
                <a:latin typeface="Times New Roman"/>
                <a:ea typeface="Times New Roman"/>
                <a:cs typeface="Times New Roman"/>
                <a:sym typeface="Times New Roman"/>
                <a:hlinkClick r:id="rId3">
                  <a:extLst>
                    <a:ext uri="{A12FA001-AC4F-418D-AE19-62706E023703}">
                      <ahyp:hlinkClr xmlns:ahyp="http://schemas.microsoft.com/office/drawing/2018/hyperlinkcolor" val="tx"/>
                    </a:ext>
                  </a:extLst>
                </a:hlinkClick>
              </a:rPr>
              <a:t>tdeaton@idoa.IN.gov</a:t>
            </a:r>
            <a:br>
              <a:rPr lang="en-US" sz="2400" b="1" cap="none">
                <a:solidFill>
                  <a:srgbClr val="FF0000"/>
                </a:solidFill>
                <a:latin typeface="Times New Roman"/>
                <a:ea typeface="Times New Roman"/>
                <a:cs typeface="Times New Roman"/>
                <a:sym typeface="Times New Roman"/>
              </a:rPr>
            </a:br>
            <a:br>
              <a:rPr lang="en-US" sz="2400" b="1">
                <a:solidFill>
                  <a:srgbClr val="FF0000"/>
                </a:solidFill>
                <a:latin typeface="Times New Roman"/>
                <a:ea typeface="Times New Roman"/>
                <a:cs typeface="Times New Roman"/>
                <a:sym typeface="Times New Roman"/>
              </a:rPr>
            </a:br>
            <a:r>
              <a:rPr lang="en-US" sz="2400" b="1" cap="none">
                <a:solidFill>
                  <a:srgbClr val="002060"/>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4"/>
                  </a:ext>
                </a:extLst>
              </a:rPr>
              <a:t>Division Of Supplier Diversity</a:t>
            </a:r>
            <a:br>
              <a:rPr lang="en-US" sz="2400" b="1" cap="none">
                <a:solidFill>
                  <a:srgbClr val="FF0000"/>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5"/>
                  </a:ext>
                </a:extLst>
              </a:rPr>
            </a:br>
            <a:r>
              <a:rPr lang="en-US" sz="2400" b="1" u="sng" cap="none">
                <a:solidFill>
                  <a:srgbClr val="0070C0"/>
                </a:solidFill>
                <a:latin typeface="Times New Roman"/>
                <a:ea typeface="Times New Roman"/>
                <a:cs typeface="Times New Roman"/>
                <a:sym typeface="Times New Roman"/>
                <a:hlinkClick r:id="rId4">
                  <a:extLst>
                    <a:ext uri="{A12FA001-AC4F-418D-AE19-62706E023703}">
                      <ahyp:hlinkClr xmlns:ahyp="http://schemas.microsoft.com/office/drawing/2018/hyperlinkcolor" val="tx"/>
                    </a:ext>
                  </a:extLst>
                </a:hlinkClick>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6"/>
                  </a:ext>
                </a:extLst>
              </a:rPr>
              <a:t>mwbecompliance@idoa.in.gov</a:t>
            </a:r>
            <a:r>
              <a:rPr lang="en-US" sz="2400" b="1" cap="none">
                <a:solidFill>
                  <a:srgbClr val="0070C0"/>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7"/>
                  </a:ext>
                </a:extLst>
              </a:rPr>
              <a:t> </a:t>
            </a:r>
            <a:br>
              <a:rPr lang="en-US" sz="2400" b="1" cap="none">
                <a:solidFill>
                  <a:srgbClr val="0070C0"/>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7"/>
                  </a:ext>
                </a:extLst>
              </a:rPr>
            </a:br>
            <a:r>
              <a:rPr lang="en-US" sz="2400" b="1" u="sng" cap="none">
                <a:solidFill>
                  <a:srgbClr val="0070C0"/>
                </a:solidFill>
                <a:latin typeface="Times New Roman"/>
                <a:ea typeface="Times New Roman"/>
                <a:cs typeface="Times New Roman"/>
                <a:sym typeface="Times New Roman"/>
                <a:hlinkClick r:id="rId5">
                  <a:extLst>
                    <a:ext uri="{A12FA001-AC4F-418D-AE19-62706E023703}">
                      <ahyp:hlinkClr xmlns:ahyp="http://schemas.microsoft.com/office/drawing/2018/hyperlinkcolor" val="tx"/>
                    </a:ext>
                  </a:extLst>
                </a:hlinkClick>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8"/>
                  </a:ext>
                </a:extLst>
              </a:rPr>
              <a:t>www.in.gov/idoa/mwbe/payaudit.htm</a:t>
            </a:r>
            <a:r>
              <a:rPr lang="en-US" sz="2400" b="1" cap="none">
                <a:solidFill>
                  <a:srgbClr val="0070C0"/>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9"/>
                  </a:ext>
                </a:extLst>
              </a:rPr>
              <a:t> </a:t>
            </a:r>
            <a:br>
              <a:rPr lang="en-US" sz="2400" b="1" cap="none">
                <a:solidFill>
                  <a:srgbClr val="FF0000"/>
                </a:solidFill>
                <a:latin typeface="Libre Franklin"/>
                <a:ea typeface="Libre Franklin"/>
                <a:cs typeface="Libre Franklin"/>
                <a:sym typeface="Libre Franklin"/>
              </a:rPr>
            </a:br>
            <a:r>
              <a:rPr lang="en-US" sz="2400" b="1" cap="none">
                <a:solidFill>
                  <a:srgbClr val="FF0000"/>
                </a:solidFill>
                <a:latin typeface="Libre Franklin"/>
                <a:ea typeface="Libre Franklin"/>
                <a:cs typeface="Libre Franklin"/>
                <a:sym typeface="Libre Franklin"/>
              </a:rPr>
              <a:t> </a:t>
            </a:r>
            <a:endParaRPr sz="2400" b="1">
              <a:latin typeface="Libre Franklin"/>
              <a:ea typeface="Libre Franklin"/>
              <a:cs typeface="Libre Franklin"/>
              <a:sym typeface="Libre Frankli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4"/>
          <p:cNvSpPr txBox="1"/>
          <p:nvPr/>
        </p:nvSpPr>
        <p:spPr>
          <a:xfrm>
            <a:off x="1371600" y="1927274"/>
            <a:ext cx="9601200" cy="4059866"/>
          </a:xfrm>
          <a:prstGeom prst="rect">
            <a:avLst/>
          </a:prstGeom>
          <a:noFill/>
          <a:ln>
            <a:noFill/>
          </a:ln>
        </p:spPr>
        <p:txBody>
          <a:bodyPr spcFirstLastPara="1" wrap="square" lIns="91425" tIns="45700" rIns="91425" bIns="45700" anchor="t" anchorCtr="0">
            <a:normAutofit/>
          </a:bodyPr>
          <a:lstStyle/>
          <a:p>
            <a:pPr marL="384038" marR="0" lvl="0" indent="-384038" algn="l" rtl="0">
              <a:lnSpc>
                <a:spcPct val="94000"/>
              </a:lnSpc>
              <a:spcBef>
                <a:spcPts val="0"/>
              </a:spcBef>
              <a:spcAft>
                <a:spcPts val="0"/>
              </a:spcAft>
              <a:buClr>
                <a:schemeClr val="dk1"/>
              </a:buClr>
              <a:buSzPts val="2800"/>
              <a:buFont typeface="Libre Franklin"/>
              <a:buChar char="■"/>
            </a:pPr>
            <a:r>
              <a:rPr lang="en-US" sz="2800">
                <a:solidFill>
                  <a:schemeClr val="dk1"/>
                </a:solidFill>
                <a:latin typeface="Times New Roman"/>
                <a:ea typeface="Times New Roman"/>
                <a:cs typeface="Times New Roman"/>
                <a:sym typeface="Times New Roman"/>
              </a:rPr>
              <a:t>The purpose of this solicitation is to select a respondent that can satisfy the State’s need for staffing and operations support for the Adult Protective Services (APS) program under the Division of Aging (DA). It is the intent of DA to contract with a respondent that provides quality APS Staffing &amp; Operations services statewide and population-wide within Indiana. </a:t>
            </a:r>
            <a:endParaRPr sz="2800" b="0" i="0" u="none" strike="noStrike" cap="none">
              <a:solidFill>
                <a:schemeClr val="dk1"/>
              </a:solidFill>
              <a:latin typeface="Times New Roman"/>
              <a:ea typeface="Times New Roman"/>
              <a:cs typeface="Times New Roman"/>
              <a:sym typeface="Times New Roman"/>
            </a:endParaRPr>
          </a:p>
        </p:txBody>
      </p:sp>
      <p:sp>
        <p:nvSpPr>
          <p:cNvPr id="124" name="Google Shape;124;p4"/>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Purpose of the RFP</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5"/>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Scope of Wor</a:t>
            </a:r>
            <a:r>
              <a:rPr lang="en-US">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k</a:t>
            </a:r>
            <a:endParaRPr/>
          </a:p>
        </p:txBody>
      </p:sp>
      <p:sp>
        <p:nvSpPr>
          <p:cNvPr id="130" name="Google Shape;130;p5"/>
          <p:cNvSpPr txBox="1">
            <a:spLocks noGrp="1"/>
          </p:cNvSpPr>
          <p:nvPr>
            <p:ph type="body" idx="1"/>
          </p:nvPr>
        </p:nvSpPr>
        <p:spPr>
          <a:xfrm>
            <a:off x="1027308" y="2012825"/>
            <a:ext cx="10141500" cy="4080900"/>
          </a:xfrm>
          <a:prstGeom prst="rect">
            <a:avLst/>
          </a:prstGeom>
          <a:noFill/>
          <a:ln>
            <a:noFill/>
          </a:ln>
        </p:spPr>
        <p:txBody>
          <a:bodyPr spcFirstLastPara="1" wrap="square" lIns="91425" tIns="45700" rIns="91425" bIns="45700" anchor="t" anchorCtr="0">
            <a:normAutofit fontScale="25000" lnSpcReduction="10000"/>
          </a:bodyPr>
          <a:lstStyle/>
          <a:p>
            <a:pPr marL="395288" lvl="0" indent="-395288" algn="l" rtl="0">
              <a:lnSpc>
                <a:spcPct val="100000"/>
              </a:lnSpc>
              <a:spcBef>
                <a:spcPts val="0"/>
              </a:spcBef>
              <a:spcAft>
                <a:spcPts val="0"/>
              </a:spcAft>
              <a:buClr>
                <a:srgbClr val="000000"/>
              </a:buClr>
              <a:buSzPct val="64285"/>
              <a:buChar char="■"/>
            </a:pPr>
            <a:r>
              <a:rPr lang="en-US" sz="11200">
                <a:solidFill>
                  <a:srgbClr val="000000"/>
                </a:solidFill>
                <a:latin typeface="Times New Roman"/>
                <a:ea typeface="Times New Roman"/>
                <a:cs typeface="Times New Roman"/>
                <a:sym typeface="Times New Roman"/>
              </a:rPr>
              <a:t>The Contractor will provide APS Staffing &amp; Operations Services in support of Indiana DA’s Adult Protective Services Program. The Contractor will help provide qualifying, adult Hoosiers with high quality, effective adult protective services in the least restrictive manner possible.</a:t>
            </a:r>
            <a:endParaRPr>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endParaRPr>
          </a:p>
          <a:p>
            <a:pPr marL="0" lvl="0" indent="0" algn="l" rtl="0">
              <a:lnSpc>
                <a:spcPct val="100000"/>
              </a:lnSpc>
              <a:spcBef>
                <a:spcPts val="0"/>
              </a:spcBef>
              <a:spcAft>
                <a:spcPts val="0"/>
              </a:spcAft>
              <a:buSzPct val="64285"/>
              <a:buNone/>
            </a:pPr>
            <a:endParaRPr sz="11200">
              <a:solidFill>
                <a:srgbClr val="000000"/>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endParaRPr>
          </a:p>
          <a:p>
            <a:pPr marL="395288" lvl="0" indent="-395288" algn="l" rtl="0">
              <a:lnSpc>
                <a:spcPct val="100000"/>
              </a:lnSpc>
              <a:spcBef>
                <a:spcPts val="0"/>
              </a:spcBef>
              <a:spcAft>
                <a:spcPts val="0"/>
              </a:spcAft>
              <a:buClr>
                <a:srgbClr val="000000"/>
              </a:buClr>
              <a:buSzPct val="64285"/>
              <a:buChar char="■"/>
            </a:pPr>
            <a:r>
              <a:rPr lang="en-US" sz="11200">
                <a:solidFill>
                  <a:srgbClr val="000000"/>
                </a:solidFill>
                <a:latin typeface="Times New Roman"/>
                <a:ea typeface="Times New Roman"/>
                <a:cs typeface="Times New Roman"/>
                <a:sym typeface="Times New Roman"/>
              </a:rPr>
              <a:t>The Staffing &amp; Operations Contractor, being procured by this RFP, will respond to reports of adult endangerment by providing in-the-field services including, but not limited to report screening, investigation, determination, monitoring, and closure.</a:t>
            </a:r>
            <a:endParaRPr>
              <a:solidFill>
                <a:srgbClr val="000000"/>
              </a:solidFill>
            </a:endParaRPr>
          </a:p>
          <a:p>
            <a:pPr marL="384037" lvl="0" indent="-266562" algn="l" rtl="0">
              <a:lnSpc>
                <a:spcPct val="100000"/>
              </a:lnSpc>
              <a:spcBef>
                <a:spcPts val="0"/>
              </a:spcBef>
              <a:spcAft>
                <a:spcPts val="0"/>
              </a:spcAft>
              <a:buClr>
                <a:schemeClr val="dk2"/>
              </a:buClr>
              <a:buSzPct val="100000"/>
              <a:buNone/>
            </a:pPr>
            <a:endParaRPr>
              <a:solidFill>
                <a:srgbClr val="101D49"/>
              </a:solidFill>
              <a:latin typeface="Garamond"/>
              <a:ea typeface="Garamond"/>
              <a:cs typeface="Garamond"/>
              <a:sym typeface="Garamond"/>
            </a:endParaRPr>
          </a:p>
          <a:p>
            <a:pPr marL="0" lvl="0" indent="0" algn="l" rtl="0">
              <a:lnSpc>
                <a:spcPct val="100000"/>
              </a:lnSpc>
              <a:spcBef>
                <a:spcPts val="0"/>
              </a:spcBef>
              <a:spcAft>
                <a:spcPts val="0"/>
              </a:spcAft>
              <a:buClr>
                <a:schemeClr val="dk2"/>
              </a:buClr>
              <a:buSzPct val="100000"/>
              <a:buNone/>
            </a:pPr>
            <a:endParaRPr>
              <a:solidFill>
                <a:srgbClr val="101D49"/>
              </a:solidFill>
              <a:latin typeface="Garamond"/>
              <a:ea typeface="Garamond"/>
              <a:cs typeface="Garamond"/>
              <a:sym typeface="Garamon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6"/>
          <p:cNvSpPr txBox="1">
            <a:spLocks noGrp="1"/>
          </p:cNvSpPr>
          <p:nvPr>
            <p:ph type="title"/>
          </p:nvPr>
        </p:nvSpPr>
        <p:spPr>
          <a:xfrm>
            <a:off x="1371600" y="870860"/>
            <a:ext cx="9601200" cy="829157"/>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rPr>
              <a:t>Term of Contract</a:t>
            </a:r>
            <a:endParaRPr/>
          </a:p>
        </p:txBody>
      </p:sp>
      <p:sp>
        <p:nvSpPr>
          <p:cNvPr id="136" name="Google Shape;136;p6"/>
          <p:cNvSpPr txBox="1">
            <a:spLocks noGrp="1"/>
          </p:cNvSpPr>
          <p:nvPr>
            <p:ph type="body" idx="1"/>
          </p:nvPr>
        </p:nvSpPr>
        <p:spPr>
          <a:xfrm>
            <a:off x="1371600" y="2286000"/>
            <a:ext cx="9601200" cy="1865376"/>
          </a:xfrm>
          <a:prstGeom prst="rect">
            <a:avLst/>
          </a:prstGeom>
          <a:noFill/>
          <a:ln>
            <a:noFill/>
          </a:ln>
        </p:spPr>
        <p:txBody>
          <a:bodyPr spcFirstLastPara="1" wrap="square" lIns="91425" tIns="45700" rIns="91425" bIns="45700" anchor="t" anchorCtr="0">
            <a:normAutofit/>
          </a:bodyPr>
          <a:lstStyle/>
          <a:p>
            <a:pPr marL="395288" lvl="0" indent="-395288" algn="l" rtl="0">
              <a:lnSpc>
                <a:spcPct val="80000"/>
              </a:lnSpc>
              <a:spcBef>
                <a:spcPts val="0"/>
              </a:spcBef>
              <a:spcAft>
                <a:spcPts val="0"/>
              </a:spcAft>
              <a:buSzPts val="1800"/>
              <a:buChar char="■"/>
            </a:pPr>
            <a:r>
              <a:rPr lang="en-US" sz="2600">
                <a:solidFill>
                  <a:srgbClr val="101D49"/>
                </a:solidFill>
                <a:latin typeface="Times New Roman"/>
                <a:ea typeface="Times New Roman"/>
                <a:cs typeface="Times New Roman"/>
                <a:sym typeface="Times New Roman"/>
              </a:rPr>
              <a:t>The term of the contract shall be for a period of three (3) years from the date of contract execution. At the State’s option, there may be three (3) one-year renewals. </a:t>
            </a:r>
            <a:endParaRPr sz="2600">
              <a:solidFill>
                <a:srgbClr val="101D49"/>
              </a:solidFill>
              <a:latin typeface="Times New Roman"/>
              <a:ea typeface="Times New Roman"/>
              <a:cs typeface="Times New Roman"/>
              <a:sym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7"/>
          <p:cNvSpPr txBox="1">
            <a:spLocks noGrp="1"/>
          </p:cNvSpPr>
          <p:nvPr>
            <p:ph type="title"/>
          </p:nvPr>
        </p:nvSpPr>
        <p:spPr>
          <a:xfrm>
            <a:off x="1371600" y="864214"/>
            <a:ext cx="96012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400"/>
              <a:buFont typeface="Times New Roman"/>
              <a:buNone/>
            </a:pPr>
            <a:r>
              <a:rPr lang="en-US">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Key Dates</a:t>
            </a:r>
            <a:endParaRPr/>
          </a:p>
        </p:txBody>
      </p:sp>
      <p:graphicFrame>
        <p:nvGraphicFramePr>
          <p:cNvPr id="143" name="Google Shape;143;p7"/>
          <p:cNvGraphicFramePr/>
          <p:nvPr>
            <p:extLst>
              <p:ext uri="{D42A27DB-BD31-4B8C-83A1-F6EECF244321}">
                <p14:modId xmlns:p14="http://schemas.microsoft.com/office/powerpoint/2010/main" val="1610995658"/>
              </p:ext>
            </p:extLst>
          </p:nvPr>
        </p:nvGraphicFramePr>
        <p:xfrm>
          <a:off x="1458686" y="1532345"/>
          <a:ext cx="9004300" cy="4733410"/>
        </p:xfrm>
        <a:graphic>
          <a:graphicData uri="http://schemas.openxmlformats.org/drawingml/2006/table">
            <a:tbl>
              <a:tblPr>
                <a:noFill/>
                <a:tableStyleId>{93457459-EEC1-4CE9-BBC4-5B0875DEEBD3}</a:tableStyleId>
              </a:tblPr>
              <a:tblGrid>
                <a:gridCol w="5778500">
                  <a:extLst>
                    <a:ext uri="{9D8B030D-6E8A-4147-A177-3AD203B41FA5}">
                      <a16:colId xmlns:a16="http://schemas.microsoft.com/office/drawing/2014/main" val="20000"/>
                    </a:ext>
                  </a:extLst>
                </a:gridCol>
                <a:gridCol w="3225800">
                  <a:extLst>
                    <a:ext uri="{9D8B030D-6E8A-4147-A177-3AD203B41FA5}">
                      <a16:colId xmlns:a16="http://schemas.microsoft.com/office/drawing/2014/main" val="20001"/>
                    </a:ext>
                  </a:extLst>
                </a:gridCol>
              </a:tblGrid>
              <a:tr h="212725">
                <a:tc>
                  <a:txBody>
                    <a:bodyPr/>
                    <a:lstStyle/>
                    <a:p>
                      <a:pPr marL="0" marR="0" lvl="0" indent="0" algn="ctr" rtl="0">
                        <a:lnSpc>
                          <a:spcPct val="100000"/>
                        </a:lnSpc>
                        <a:spcBef>
                          <a:spcPts val="0"/>
                        </a:spcBef>
                        <a:spcAft>
                          <a:spcPts val="0"/>
                        </a:spcAft>
                        <a:buClr>
                          <a:schemeClr val="lt1"/>
                        </a:buClr>
                        <a:buSzPts val="1400"/>
                        <a:buFont typeface="Arial"/>
                        <a:buNone/>
                      </a:pPr>
                      <a:r>
                        <a:rPr lang="en-US" sz="1400" b="1" i="0" u="none" strike="noStrike" cap="none" dirty="0">
                          <a:solidFill>
                            <a:schemeClr val="lt1"/>
                          </a:solidFill>
                          <a:latin typeface="Garamond"/>
                          <a:ea typeface="Garamond"/>
                          <a:cs typeface="Garamond"/>
                          <a:sym typeface="Garamond"/>
                        </a:rPr>
                        <a:t>Activity</a:t>
                      </a:r>
                      <a:endParaRPr sz="1400" b="0" i="0" u="none" strike="noStrike" cap="none" dirty="0">
                        <a:solidFill>
                          <a:schemeClr val="lt1"/>
                        </a:solidFill>
                        <a:latin typeface="Garamond"/>
                        <a:ea typeface="Garamond"/>
                        <a:cs typeface="Garamond"/>
                        <a:sym typeface="Garamond"/>
                      </a:endParaRPr>
                    </a:p>
                  </a:txBody>
                  <a:tcPr marL="45725" marR="45725" marT="18300" marB="183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01D49"/>
                    </a:solidFill>
                  </a:tcPr>
                </a:tc>
                <a:tc>
                  <a:txBody>
                    <a:bodyPr/>
                    <a:lstStyle/>
                    <a:p>
                      <a:pPr marL="0" marR="0" lvl="0" indent="0" algn="ctr" rtl="0">
                        <a:lnSpc>
                          <a:spcPct val="100000"/>
                        </a:lnSpc>
                        <a:spcBef>
                          <a:spcPts val="0"/>
                        </a:spcBef>
                        <a:spcAft>
                          <a:spcPts val="0"/>
                        </a:spcAft>
                        <a:buClr>
                          <a:schemeClr val="lt1"/>
                        </a:buClr>
                        <a:buSzPts val="1400"/>
                        <a:buFont typeface="Arial"/>
                        <a:buNone/>
                      </a:pPr>
                      <a:r>
                        <a:rPr lang="en-US" sz="1400" b="1" i="0" u="none" strike="noStrike" cap="none" dirty="0">
                          <a:solidFill>
                            <a:schemeClr val="lt1"/>
                          </a:solidFill>
                          <a:latin typeface="Garamond"/>
                          <a:ea typeface="Garamond"/>
                          <a:cs typeface="Garamond"/>
                          <a:sym typeface="Garamond"/>
                        </a:rPr>
                        <a:t>Date</a:t>
                      </a:r>
                      <a:endParaRPr sz="1400" b="0" i="0" u="none" strike="noStrike" cap="none" dirty="0">
                        <a:solidFill>
                          <a:schemeClr val="lt1"/>
                        </a:solidFill>
                        <a:latin typeface="Garamond"/>
                        <a:ea typeface="Garamond"/>
                        <a:cs typeface="Garamond"/>
                        <a:sym typeface="Garamond"/>
                      </a:endParaRPr>
                    </a:p>
                  </a:txBody>
                  <a:tcPr marL="45725" marR="45725" marT="18300" marB="1830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01D49"/>
                    </a:solidFill>
                  </a:tcPr>
                </a:tc>
                <a:extLst>
                  <a:ext uri="{0D108BD9-81ED-4DB2-BD59-A6C34878D82A}">
                    <a16:rowId xmlns:a16="http://schemas.microsoft.com/office/drawing/2014/main" val="10000"/>
                  </a:ext>
                </a:extLst>
              </a:tr>
              <a:tr h="2853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dirty="0">
                          <a:solidFill>
                            <a:srgbClr val="101D49"/>
                          </a:solidFill>
                          <a:latin typeface="Times New Roman"/>
                          <a:ea typeface="Times New Roman"/>
                          <a:cs typeface="Times New Roman"/>
                          <a:sym typeface="Times New Roman"/>
                        </a:rPr>
                        <a:t>Issue of RFP</a:t>
                      </a:r>
                      <a:endParaRPr sz="1600" u="none" strike="noStrike" cap="none" dirty="0">
                        <a:solidFill>
                          <a:srgbClr val="101D49"/>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dirty="0">
                          <a:solidFill>
                            <a:srgbClr val="101D49"/>
                          </a:solidFill>
                          <a:latin typeface="Times New Roman"/>
                          <a:ea typeface="Times New Roman"/>
                          <a:cs typeface="Times New Roman"/>
                          <a:sym typeface="Times New Roman"/>
                        </a:rPr>
                        <a:t>September 30</a:t>
                      </a:r>
                      <a:r>
                        <a:rPr lang="en-US" sz="1600" u="none" strike="noStrike" cap="none" dirty="0">
                          <a:solidFill>
                            <a:srgbClr val="101D49"/>
                          </a:solidFill>
                          <a:latin typeface="Times New Roman"/>
                          <a:ea typeface="Times New Roman"/>
                          <a:cs typeface="Times New Roman"/>
                          <a:sym typeface="Times New Roman"/>
                        </a:rPr>
                        <a:t>, 2024</a:t>
                      </a:r>
                      <a:endParaRPr sz="1600" u="none" strike="noStrike" cap="none" dirty="0">
                        <a:solidFill>
                          <a:srgbClr val="101D49"/>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853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dirty="0">
                          <a:solidFill>
                            <a:srgbClr val="101D49"/>
                          </a:solidFill>
                          <a:latin typeface="Times New Roman"/>
                          <a:ea typeface="Times New Roman"/>
                          <a:cs typeface="Times New Roman"/>
                          <a:sym typeface="Times New Roman"/>
                        </a:rPr>
                        <a:t>Deadline to Submit Written Questions</a:t>
                      </a:r>
                      <a:endParaRPr sz="1600" u="none" strike="noStrike" cap="none" dirty="0">
                        <a:solidFill>
                          <a:srgbClr val="101D49"/>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dirty="0">
                          <a:solidFill>
                            <a:srgbClr val="101D49"/>
                          </a:solidFill>
                          <a:latin typeface="Times New Roman"/>
                          <a:ea typeface="Times New Roman"/>
                          <a:cs typeface="Times New Roman"/>
                          <a:sym typeface="Times New Roman"/>
                        </a:rPr>
                        <a:t>October 25</a:t>
                      </a:r>
                      <a:r>
                        <a:rPr lang="en-US" sz="1600" u="none" strike="noStrike" cap="none" dirty="0">
                          <a:solidFill>
                            <a:srgbClr val="101D49"/>
                          </a:solidFill>
                          <a:latin typeface="Times New Roman"/>
                          <a:ea typeface="Times New Roman"/>
                          <a:cs typeface="Times New Roman"/>
                          <a:sym typeface="Times New Roman"/>
                        </a:rPr>
                        <a:t>, 2024 by 3 PM ET</a:t>
                      </a:r>
                      <a:endParaRPr sz="1600" u="none" strike="noStrike" cap="none" dirty="0">
                        <a:solidFill>
                          <a:srgbClr val="101D49"/>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853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dirty="0">
                          <a:solidFill>
                            <a:srgbClr val="101D49"/>
                          </a:solidFill>
                          <a:latin typeface="Times New Roman"/>
                          <a:ea typeface="Times New Roman"/>
                          <a:cs typeface="Times New Roman"/>
                          <a:sym typeface="Times New Roman"/>
                        </a:rPr>
                        <a:t>Deadline to Submit Pre-Proposal Networking Form (Optional)</a:t>
                      </a:r>
                      <a:endParaRPr sz="1600" u="none" strike="noStrike" cap="none" dirty="0">
                        <a:solidFill>
                          <a:srgbClr val="101D49"/>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dirty="0">
                          <a:solidFill>
                            <a:schemeClr val="tx1"/>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October 25</a:t>
                      </a:r>
                      <a:r>
                        <a:rPr lang="en-US" sz="1600" u="none" strike="noStrike" cap="none" dirty="0">
                          <a:solidFill>
                            <a:schemeClr val="tx1"/>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 2024 by 3 PM ET</a:t>
                      </a:r>
                      <a:endParaRPr sz="1600" u="none" strike="noStrike" cap="none" dirty="0">
                        <a:solidFill>
                          <a:schemeClr val="tx1"/>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85350">
                <a:tc>
                  <a:txBody>
                    <a:bodyPr/>
                    <a:lstStyle/>
                    <a:p>
                      <a:pPr marL="0" marR="0" lvl="0" indent="0" algn="l" rtl="0">
                        <a:lnSpc>
                          <a:spcPct val="100000"/>
                        </a:lnSpc>
                        <a:spcBef>
                          <a:spcPts val="0"/>
                        </a:spcBef>
                        <a:spcAft>
                          <a:spcPts val="0"/>
                        </a:spcAft>
                        <a:buClr>
                          <a:srgbClr val="101D49"/>
                        </a:buClr>
                        <a:buSzPts val="1600"/>
                        <a:buFont typeface="Times New Roman"/>
                        <a:buNone/>
                      </a:pPr>
                      <a:r>
                        <a:rPr lang="en-US" sz="1600" u="none" strike="noStrike" cap="none" dirty="0">
                          <a:solidFill>
                            <a:srgbClr val="101D49"/>
                          </a:solidFill>
                          <a:latin typeface="Times New Roman"/>
                          <a:ea typeface="Times New Roman"/>
                          <a:cs typeface="Times New Roman"/>
                          <a:sym typeface="Times New Roman"/>
                        </a:rPr>
                        <a:t>Response to Written Questions/RFP Amendments</a:t>
                      </a:r>
                      <a:endParaRPr sz="1600" u="none" strike="noStrike" cap="none" dirty="0">
                        <a:solidFill>
                          <a:srgbClr val="101D49"/>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dirty="0">
                          <a:solidFill>
                            <a:srgbClr val="101D49"/>
                          </a:solidFill>
                          <a:latin typeface="Times New Roman"/>
                          <a:ea typeface="Times New Roman"/>
                          <a:cs typeface="Times New Roman"/>
                          <a:sym typeface="Times New Roman"/>
                        </a:rPr>
                        <a:t>November 6</a:t>
                      </a:r>
                      <a:r>
                        <a:rPr lang="en-US" sz="1600" u="none" strike="noStrike" cap="none" dirty="0">
                          <a:solidFill>
                            <a:srgbClr val="101D49"/>
                          </a:solidFill>
                          <a:latin typeface="Times New Roman"/>
                          <a:ea typeface="Times New Roman"/>
                          <a:cs typeface="Times New Roman"/>
                          <a:sym typeface="Times New Roman"/>
                        </a:rPr>
                        <a:t>, 2024</a:t>
                      </a:r>
                      <a:endParaRPr sz="1600" u="none" strike="noStrike" cap="none" dirty="0">
                        <a:solidFill>
                          <a:srgbClr val="101D49"/>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85350">
                <a:tc>
                  <a:txBody>
                    <a:bodyPr/>
                    <a:lstStyle/>
                    <a:p>
                      <a:pPr marL="0" marR="0" lvl="0" indent="0" algn="l" rtl="0">
                        <a:lnSpc>
                          <a:spcPct val="100000"/>
                        </a:lnSpc>
                        <a:spcBef>
                          <a:spcPts val="0"/>
                        </a:spcBef>
                        <a:spcAft>
                          <a:spcPts val="0"/>
                        </a:spcAft>
                        <a:buClr>
                          <a:srgbClr val="101D49"/>
                        </a:buClr>
                        <a:buSzPts val="1600"/>
                        <a:buFont typeface="Times New Roman"/>
                        <a:buNone/>
                      </a:pPr>
                      <a:r>
                        <a:rPr lang="en-US" sz="1600" u="none" strike="noStrike" cap="none" dirty="0">
                          <a:solidFill>
                            <a:srgbClr val="101D49"/>
                          </a:solidFill>
                          <a:latin typeface="Times New Roman"/>
                          <a:ea typeface="Times New Roman"/>
                          <a:cs typeface="Times New Roman"/>
                          <a:sym typeface="Times New Roman"/>
                        </a:rPr>
                        <a:t>Intent to Respond Form Due (Optional)</a:t>
                      </a:r>
                      <a:endParaRPr sz="1600" u="none" strike="noStrike" cap="none" dirty="0">
                        <a:solidFill>
                          <a:srgbClr val="101D49"/>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dirty="0">
                          <a:solidFill>
                            <a:schemeClr val="dk1"/>
                          </a:solidFill>
                          <a:latin typeface="Times New Roman"/>
                          <a:ea typeface="Times New Roman"/>
                          <a:cs typeface="Times New Roman"/>
                          <a:sym typeface="Times New Roman"/>
                        </a:rPr>
                        <a:t>November 18</a:t>
                      </a:r>
                      <a:r>
                        <a:rPr lang="en-US" sz="1600" u="none" strike="noStrike" cap="none" dirty="0">
                          <a:solidFill>
                            <a:schemeClr val="dk1"/>
                          </a:solidFill>
                          <a:latin typeface="Times New Roman"/>
                          <a:ea typeface="Times New Roman"/>
                          <a:cs typeface="Times New Roman"/>
                          <a:sym typeface="Times New Roman"/>
                        </a:rPr>
                        <a:t>, 2024 by 3 PM ET</a:t>
                      </a:r>
                      <a:endParaRPr sz="1600" u="none" strike="noStrike" cap="none" dirty="0">
                        <a:solidFill>
                          <a:schemeClr val="dk1"/>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85350">
                <a:tc>
                  <a:txBody>
                    <a:bodyPr/>
                    <a:lstStyle/>
                    <a:p>
                      <a:pPr marL="0" marR="0" lvl="0" indent="0" algn="l" rtl="0">
                        <a:lnSpc>
                          <a:spcPct val="100000"/>
                        </a:lnSpc>
                        <a:spcBef>
                          <a:spcPts val="0"/>
                        </a:spcBef>
                        <a:spcAft>
                          <a:spcPts val="0"/>
                        </a:spcAft>
                        <a:buClr>
                          <a:srgbClr val="000000"/>
                        </a:buClr>
                        <a:buSzPts val="1600"/>
                        <a:buFont typeface="Arial"/>
                        <a:buNone/>
                      </a:pPr>
                      <a:r>
                        <a:rPr lang="en-US" sz="1600" u="none" strike="noStrike" cap="none" dirty="0">
                          <a:solidFill>
                            <a:srgbClr val="101D49"/>
                          </a:solidFill>
                          <a:latin typeface="Times New Roman"/>
                          <a:ea typeface="Times New Roman"/>
                          <a:cs typeface="Times New Roman"/>
                          <a:sym typeface="Times New Roman"/>
                        </a:rPr>
                        <a:t>Submission Due Date/Time</a:t>
                      </a:r>
                      <a:endParaRPr sz="1600" u="none" strike="noStrike" cap="none" dirty="0">
                        <a:solidFill>
                          <a:srgbClr val="101D49"/>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dirty="0">
                          <a:solidFill>
                            <a:srgbClr val="101D49"/>
                          </a:solidFill>
                          <a:latin typeface="Times New Roman"/>
                          <a:ea typeface="Times New Roman"/>
                          <a:cs typeface="Times New Roman"/>
                          <a:sym typeface="Times New Roman"/>
                        </a:rPr>
                        <a:t>December 9</a:t>
                      </a:r>
                      <a:r>
                        <a:rPr lang="en-US" sz="1600" u="none" strike="noStrike" cap="none" dirty="0">
                          <a:solidFill>
                            <a:srgbClr val="101D49"/>
                          </a:solidFill>
                          <a:latin typeface="Times New Roman"/>
                          <a:ea typeface="Times New Roman"/>
                          <a:cs typeface="Times New Roman"/>
                          <a:sym typeface="Times New Roman"/>
                        </a:rPr>
                        <a:t>, 2024 by 3 PM ET</a:t>
                      </a:r>
                      <a:endParaRPr sz="1600" u="none" strike="noStrike" cap="none" dirty="0">
                        <a:solidFill>
                          <a:srgbClr val="101D49"/>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85350">
                <a:tc>
                  <a:txBody>
                    <a:bodyPr/>
                    <a:lstStyle/>
                    <a:p>
                      <a:pPr marL="0" marR="0" lvl="0" indent="0" algn="l" rtl="0">
                        <a:lnSpc>
                          <a:spcPct val="100000"/>
                        </a:lnSpc>
                        <a:spcBef>
                          <a:spcPts val="0"/>
                        </a:spcBef>
                        <a:spcAft>
                          <a:spcPts val="0"/>
                        </a:spcAft>
                        <a:buClr>
                          <a:schemeClr val="dk1"/>
                        </a:buClr>
                        <a:buSzPts val="1600"/>
                        <a:buFont typeface="Arial"/>
                        <a:buNone/>
                      </a:pPr>
                      <a:r>
                        <a:rPr lang="en-US" sz="1600" u="none" strike="noStrike" cap="none" dirty="0">
                          <a:solidFill>
                            <a:srgbClr val="101D49"/>
                          </a:solidFill>
                          <a:latin typeface="Times New Roman"/>
                          <a:ea typeface="Times New Roman"/>
                          <a:cs typeface="Times New Roman"/>
                          <a:sym typeface="Times New Roman"/>
                        </a:rPr>
                        <a:t>Submission of Reference Check Forms to the State</a:t>
                      </a:r>
                      <a:endParaRPr sz="1600" u="none" strike="noStrike" cap="none" dirty="0">
                        <a:solidFill>
                          <a:srgbClr val="101D49"/>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1600"/>
                        <a:buFont typeface="Arial"/>
                        <a:buNone/>
                      </a:pPr>
                      <a:r>
                        <a:rPr lang="en-US" sz="1600" dirty="0">
                          <a:solidFill>
                            <a:srgbClr val="101D49"/>
                          </a:solidFill>
                          <a:latin typeface="Times New Roman"/>
                          <a:ea typeface="Times New Roman"/>
                          <a:cs typeface="Times New Roman"/>
                          <a:sym typeface="Times New Roman"/>
                        </a:rPr>
                        <a:t>December 9</a:t>
                      </a:r>
                      <a:r>
                        <a:rPr lang="en-US" sz="1600" u="none" strike="noStrike" cap="none" dirty="0">
                          <a:solidFill>
                            <a:srgbClr val="101D49"/>
                          </a:solidFill>
                          <a:latin typeface="Times New Roman"/>
                          <a:ea typeface="Times New Roman"/>
                          <a:cs typeface="Times New Roman"/>
                          <a:sym typeface="Times New Roman"/>
                        </a:rPr>
                        <a:t>, 2024 by 3 PM ET</a:t>
                      </a:r>
                      <a:endParaRPr sz="1600" u="none" strike="noStrike" cap="none" dirty="0">
                        <a:solidFill>
                          <a:srgbClr val="101D49"/>
                        </a:solidFill>
                        <a:latin typeface="Times New Roman"/>
                        <a:ea typeface="Times New Roman"/>
                        <a:cs typeface="Times New Roman"/>
                        <a:sym typeface="Times New Roman"/>
                      </a:endParaRPr>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91475">
                <a:tc gridSpan="2">
                  <a:txBody>
                    <a:bodyPr/>
                    <a:lstStyle/>
                    <a:p>
                      <a:pPr marL="0" marR="0" lvl="0" indent="0" algn="ctr" rtl="0">
                        <a:lnSpc>
                          <a:spcPct val="100000"/>
                        </a:lnSpc>
                        <a:spcBef>
                          <a:spcPts val="0"/>
                        </a:spcBef>
                        <a:spcAft>
                          <a:spcPts val="0"/>
                        </a:spcAft>
                        <a:buClr>
                          <a:schemeClr val="lt1"/>
                        </a:buClr>
                        <a:buSzPts val="1400"/>
                        <a:buFont typeface="Arial"/>
                        <a:buNone/>
                      </a:pPr>
                      <a:r>
                        <a:rPr lang="en-US" sz="1400" b="1" i="0" u="none" strike="noStrike" cap="none" dirty="0">
                          <a:solidFill>
                            <a:schemeClr val="lt1"/>
                          </a:solidFill>
                          <a:latin typeface="Garamond"/>
                          <a:ea typeface="Garamond"/>
                          <a:cs typeface="Garamond"/>
                          <a:sym typeface="Garamond"/>
                        </a:rPr>
                        <a:t>The dates for the following activities are target dates only.  These activities may be completed earlier or later than the date shown.</a:t>
                      </a:r>
                      <a:endParaRPr sz="1400" b="0" i="0" u="none" strike="noStrike" cap="none" dirty="0">
                        <a:solidFill>
                          <a:schemeClr val="lt1"/>
                        </a:solidFill>
                        <a:latin typeface="Garamond"/>
                        <a:ea typeface="Garamond"/>
                        <a:cs typeface="Garamond"/>
                        <a:sym typeface="Garamond"/>
                      </a:endParaRPr>
                    </a:p>
                  </a:txBody>
                  <a:tcPr marL="45725" marR="45725" marT="16625" marB="166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rgbClr val="101D49"/>
                    </a:solidFill>
                  </a:tcPr>
                </a:tc>
                <a:tc hMerge="1">
                  <a:txBody>
                    <a:bodyPr/>
                    <a:lstStyle/>
                    <a:p>
                      <a:endParaRPr lang="en-US"/>
                    </a:p>
                  </a:txBody>
                  <a:tcPr/>
                </a:tc>
                <a:extLst>
                  <a:ext uri="{0D108BD9-81ED-4DB2-BD59-A6C34878D82A}">
                    <a16:rowId xmlns:a16="http://schemas.microsoft.com/office/drawing/2014/main" val="10008"/>
                  </a:ext>
                </a:extLst>
              </a:tr>
              <a:tr h="285350">
                <a:tc>
                  <a:txBody>
                    <a:bodyPr/>
                    <a:lstStyle/>
                    <a:p>
                      <a:pPr marL="0" marR="0" lvl="0" indent="0" algn="l" rtl="0">
                        <a:lnSpc>
                          <a:spcPct val="100000"/>
                        </a:lnSpc>
                        <a:spcBef>
                          <a:spcPts val="0"/>
                        </a:spcBef>
                        <a:spcAft>
                          <a:spcPts val="0"/>
                        </a:spcAft>
                        <a:buNone/>
                      </a:pPr>
                      <a:r>
                        <a:rPr lang="en-US" sz="1600" u="none" strike="noStrike" cap="none" dirty="0">
                          <a:solidFill>
                            <a:srgbClr val="101D49"/>
                          </a:solidFill>
                          <a:latin typeface="Times New Roman"/>
                          <a:ea typeface="Times New Roman"/>
                          <a:cs typeface="Times New Roman"/>
                          <a:sym typeface="Times New Roman"/>
                        </a:rPr>
                        <a:t>Proposal Evaluation</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600" dirty="0">
                          <a:solidFill>
                            <a:srgbClr val="101D49"/>
                          </a:solidFill>
                          <a:latin typeface="Times New Roman"/>
                          <a:ea typeface="Times New Roman"/>
                          <a:cs typeface="Times New Roman"/>
                          <a:sym typeface="Times New Roman"/>
                        </a:rPr>
                        <a:t>TBD</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85350">
                <a:tc>
                  <a:txBody>
                    <a:bodyPr/>
                    <a:lstStyle/>
                    <a:p>
                      <a:pPr marL="0" marR="0" lvl="0" indent="0" algn="l" rtl="0">
                        <a:lnSpc>
                          <a:spcPct val="100000"/>
                        </a:lnSpc>
                        <a:spcBef>
                          <a:spcPts val="0"/>
                        </a:spcBef>
                        <a:spcAft>
                          <a:spcPts val="0"/>
                        </a:spcAft>
                        <a:buNone/>
                      </a:pPr>
                      <a:r>
                        <a:rPr lang="en-US" sz="1600" u="none" strike="noStrike" cap="none" dirty="0">
                          <a:solidFill>
                            <a:srgbClr val="101D49"/>
                          </a:solidFill>
                          <a:latin typeface="Times New Roman"/>
                          <a:ea typeface="Times New Roman"/>
                          <a:cs typeface="Times New Roman"/>
                          <a:sym typeface="Times New Roman"/>
                        </a:rPr>
                        <a:t>Proposal Discussions/Clarifications (if necessary)</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600" dirty="0">
                          <a:solidFill>
                            <a:srgbClr val="101D49"/>
                          </a:solidFill>
                          <a:latin typeface="Times New Roman"/>
                          <a:ea typeface="Times New Roman"/>
                          <a:cs typeface="Times New Roman"/>
                          <a:sym typeface="Times New Roman"/>
                        </a:rPr>
                        <a:t>TBD</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85350">
                <a:tc>
                  <a:txBody>
                    <a:bodyPr/>
                    <a:lstStyle/>
                    <a:p>
                      <a:pPr marL="0" marR="0" lvl="0" indent="0" algn="l" rtl="0">
                        <a:lnSpc>
                          <a:spcPct val="100000"/>
                        </a:lnSpc>
                        <a:spcBef>
                          <a:spcPts val="0"/>
                        </a:spcBef>
                        <a:spcAft>
                          <a:spcPts val="0"/>
                        </a:spcAft>
                        <a:buNone/>
                      </a:pPr>
                      <a:r>
                        <a:rPr lang="en-US" sz="1600" u="none" strike="noStrike" cap="none" dirty="0">
                          <a:solidFill>
                            <a:srgbClr val="101D49"/>
                          </a:solidFill>
                          <a:latin typeface="Times New Roman"/>
                          <a:ea typeface="Times New Roman"/>
                          <a:cs typeface="Times New Roman"/>
                          <a:sym typeface="Times New Roman"/>
                        </a:rPr>
                        <a:t>Oral Presentations (if necessary)</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600" dirty="0">
                          <a:solidFill>
                            <a:srgbClr val="101D49"/>
                          </a:solidFill>
                          <a:latin typeface="Times New Roman"/>
                          <a:ea typeface="Times New Roman"/>
                          <a:cs typeface="Times New Roman"/>
                          <a:sym typeface="Times New Roman"/>
                        </a:rPr>
                        <a:t>TBD</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85350">
                <a:tc>
                  <a:txBody>
                    <a:bodyPr/>
                    <a:lstStyle/>
                    <a:p>
                      <a:pPr marL="0" marR="0" lvl="0" indent="0" algn="l" rtl="0">
                        <a:lnSpc>
                          <a:spcPct val="100000"/>
                        </a:lnSpc>
                        <a:spcBef>
                          <a:spcPts val="0"/>
                        </a:spcBef>
                        <a:spcAft>
                          <a:spcPts val="0"/>
                        </a:spcAft>
                        <a:buNone/>
                      </a:pPr>
                      <a:r>
                        <a:rPr lang="en-US" sz="1600" u="none" strike="noStrike" cap="none" dirty="0">
                          <a:solidFill>
                            <a:srgbClr val="101D49"/>
                          </a:solidFill>
                          <a:latin typeface="Times New Roman"/>
                          <a:ea typeface="Times New Roman"/>
                          <a:cs typeface="Times New Roman"/>
                          <a:sym typeface="Times New Roman"/>
                        </a:rPr>
                        <a:t>Best and Final Offers (if necessary)</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600" dirty="0">
                          <a:solidFill>
                            <a:srgbClr val="101D49"/>
                          </a:solidFill>
                          <a:latin typeface="Times New Roman"/>
                          <a:ea typeface="Times New Roman"/>
                          <a:cs typeface="Times New Roman"/>
                          <a:sym typeface="Times New Roman"/>
                        </a:rPr>
                        <a:t>TBD</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85350">
                <a:tc>
                  <a:txBody>
                    <a:bodyPr/>
                    <a:lstStyle/>
                    <a:p>
                      <a:pPr marL="0" marR="0" lvl="0" indent="0" algn="l" rtl="0">
                        <a:lnSpc>
                          <a:spcPct val="100000"/>
                        </a:lnSpc>
                        <a:spcBef>
                          <a:spcPts val="0"/>
                        </a:spcBef>
                        <a:spcAft>
                          <a:spcPts val="0"/>
                        </a:spcAft>
                        <a:buNone/>
                      </a:pPr>
                      <a:r>
                        <a:rPr lang="en-US" sz="1600" u="none" strike="noStrike" cap="none" dirty="0">
                          <a:solidFill>
                            <a:srgbClr val="101D49"/>
                          </a:solidFill>
                          <a:latin typeface="Times New Roman"/>
                          <a:ea typeface="Times New Roman"/>
                          <a:cs typeface="Times New Roman"/>
                          <a:sym typeface="Times New Roman"/>
                        </a:rPr>
                        <a:t>Award Recommendation</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1600" dirty="0">
                          <a:solidFill>
                            <a:srgbClr val="101D49"/>
                          </a:solidFill>
                          <a:latin typeface="Times New Roman"/>
                          <a:ea typeface="Times New Roman"/>
                          <a:cs typeface="Times New Roman"/>
                          <a:sym typeface="Times New Roman"/>
                        </a:rPr>
                        <a:t>Early 2025</a:t>
                      </a:r>
                      <a:endParaRPr dirty="0"/>
                    </a:p>
                  </a:txBody>
                  <a:tcPr marL="45725" marR="45725"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g29d8d155607_0_97"/>
          <p:cNvSpPr txBox="1">
            <a:spLocks noGrp="1"/>
          </p:cNvSpPr>
          <p:nvPr>
            <p:ph type="title"/>
          </p:nvPr>
        </p:nvSpPr>
        <p:spPr>
          <a:xfrm>
            <a:off x="1371600" y="870860"/>
            <a:ext cx="96012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4000"/>
              <a:buFont typeface="Times New Roman"/>
              <a:buNone/>
            </a:pPr>
            <a:r>
              <a:rPr lang="en-US" sz="4000">
                <a:latin typeface="Times New Roman"/>
                <a:ea typeface="Times New Roman"/>
                <a:cs typeface="Times New Roman"/>
                <a:sym typeface="Times New Roman"/>
              </a:rPr>
              <a:t>Proposal Preparation </a:t>
            </a:r>
            <a:br>
              <a:rPr lang="en-US" sz="4000">
                <a:latin typeface="Times New Roman"/>
                <a:ea typeface="Times New Roman"/>
                <a:cs typeface="Times New Roman"/>
                <a:sym typeface="Times New Roman"/>
              </a:rPr>
            </a:br>
            <a:r>
              <a:rPr lang="en-US" sz="3200">
                <a:latin typeface="Times New Roman"/>
                <a:ea typeface="Times New Roman"/>
                <a:cs typeface="Times New Roman"/>
                <a:sym typeface="Times New Roman"/>
              </a:rPr>
              <a:t>Executive Summary</a:t>
            </a:r>
            <a:endParaRPr/>
          </a:p>
        </p:txBody>
      </p:sp>
      <p:sp>
        <p:nvSpPr>
          <p:cNvPr id="150" name="Google Shape;150;g29d8d155607_0_97"/>
          <p:cNvSpPr txBox="1">
            <a:spLocks noGrp="1"/>
          </p:cNvSpPr>
          <p:nvPr>
            <p:ph type="body" idx="1"/>
          </p:nvPr>
        </p:nvSpPr>
        <p:spPr>
          <a:xfrm>
            <a:off x="1371600" y="1850567"/>
            <a:ext cx="9601200" cy="4041600"/>
          </a:xfrm>
          <a:prstGeom prst="rect">
            <a:avLst/>
          </a:prstGeom>
          <a:noFill/>
          <a:ln>
            <a:noFill/>
          </a:ln>
        </p:spPr>
        <p:txBody>
          <a:bodyPr spcFirstLastPara="1" wrap="square" lIns="91425" tIns="45700" rIns="91425" bIns="45700" anchor="t" anchorCtr="0">
            <a:normAutofit/>
          </a:bodyPr>
          <a:lstStyle/>
          <a:p>
            <a:pPr marL="0" lvl="0" indent="0" algn="l" rtl="0">
              <a:lnSpc>
                <a:spcPct val="94000"/>
              </a:lnSpc>
              <a:spcBef>
                <a:spcPts val="1200"/>
              </a:spcBef>
              <a:spcAft>
                <a:spcPts val="0"/>
              </a:spcAft>
              <a:buClr>
                <a:srgbClr val="101D49"/>
              </a:buClr>
              <a:buSzPts val="2000"/>
              <a:buNone/>
            </a:pPr>
            <a:r>
              <a:rPr lang="en-US">
                <a:solidFill>
                  <a:srgbClr val="101D49"/>
                </a:solidFill>
                <a:latin typeface="Times New Roman"/>
                <a:ea typeface="Times New Roman"/>
                <a:cs typeface="Times New Roman"/>
                <a:sym typeface="Times New Roman"/>
              </a:rPr>
              <a:t>At a minimum, your Executive Summary must address the following (also outlined in Section 2.2 of the RFP):</a:t>
            </a:r>
            <a:endParaRPr/>
          </a:p>
          <a:p>
            <a:pPr marL="384037" lvl="0" indent="-384037" algn="l" rtl="0">
              <a:lnSpc>
                <a:spcPct val="94000"/>
              </a:lnSpc>
              <a:spcBef>
                <a:spcPts val="1200"/>
              </a:spcBef>
              <a:spcAft>
                <a:spcPts val="0"/>
              </a:spcAft>
              <a:buClr>
                <a:schemeClr val="dk1"/>
              </a:buClr>
              <a:buSzPts val="2000"/>
              <a:buChar char="■"/>
            </a:pPr>
            <a:r>
              <a:rPr lang="en-US">
                <a:solidFill>
                  <a:schemeClr val="dk1"/>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Summarize your ability and desire to supply the required services.</a:t>
            </a:r>
            <a:endParaRPr>
              <a:solidFill>
                <a:schemeClr val="dk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endParaRPr>
          </a:p>
          <a:p>
            <a:pPr marL="384037" lvl="0" indent="-384037" algn="l" rtl="0">
              <a:lnSpc>
                <a:spcPct val="94000"/>
              </a:lnSpc>
              <a:spcBef>
                <a:spcPts val="1200"/>
              </a:spcBef>
              <a:spcAft>
                <a:spcPts val="0"/>
              </a:spcAft>
              <a:buClr>
                <a:schemeClr val="dk1"/>
              </a:buClr>
              <a:buSzPts val="2000"/>
              <a:buChar char="■"/>
            </a:pPr>
            <a:r>
              <a:rPr lang="en-US">
                <a:solidFill>
                  <a:schemeClr val="dk1"/>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
                  </a:ext>
                </a:extLst>
              </a:rPr>
              <a:t>Make sure the Executive Summary is signed by an authorized representative </a:t>
            </a:r>
            <a:endParaRPr>
              <a:solidFill>
                <a:schemeClr val="dk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
                </a:ext>
              </a:extLst>
            </a:endParaRPr>
          </a:p>
          <a:p>
            <a:pPr marL="914377" lvl="1" indent="-384037" algn="l" rtl="0">
              <a:lnSpc>
                <a:spcPct val="94000"/>
              </a:lnSpc>
              <a:spcBef>
                <a:spcPts val="0"/>
              </a:spcBef>
              <a:spcAft>
                <a:spcPts val="0"/>
              </a:spcAft>
              <a:buClr>
                <a:schemeClr val="dk1"/>
              </a:buClr>
              <a:buSzPts val="1800"/>
              <a:buFont typeface="Times New Roman"/>
              <a:buChar char="–"/>
            </a:pPr>
            <a:r>
              <a:rPr lang="en-US" i="0">
                <a:solidFill>
                  <a:schemeClr val="dk1"/>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
                  </a:ext>
                </a:extLst>
              </a:rPr>
              <a:t>Include your primary contact </a:t>
            </a:r>
            <a:endParaRPr>
              <a:solidFill>
                <a:schemeClr val="dk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0"/>
                </a:ext>
              </a:extLst>
            </a:endParaRPr>
          </a:p>
          <a:p>
            <a:pPr marL="384037" lvl="0" indent="-384037" algn="l" rtl="0">
              <a:lnSpc>
                <a:spcPct val="94000"/>
              </a:lnSpc>
              <a:spcBef>
                <a:spcPts val="1200"/>
              </a:spcBef>
              <a:spcAft>
                <a:spcPts val="0"/>
              </a:spcAft>
              <a:buClr>
                <a:schemeClr val="dk1"/>
              </a:buClr>
              <a:buSzPts val="2000"/>
              <a:buChar char="■"/>
            </a:pPr>
            <a:r>
              <a:rPr lang="en-US">
                <a:solidFill>
                  <a:schemeClr val="dk1"/>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1"/>
                  </a:ext>
                </a:extLst>
              </a:rPr>
              <a:t>State your understanding of the respondent notification</a:t>
            </a:r>
            <a:endParaRPr>
              <a:solidFill>
                <a:schemeClr val="dk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2"/>
                </a:ext>
              </a:extLst>
            </a:endParaRPr>
          </a:p>
          <a:p>
            <a:pPr marL="384037" lvl="0" indent="-384037" algn="l" rtl="0">
              <a:lnSpc>
                <a:spcPct val="94000"/>
              </a:lnSpc>
              <a:spcBef>
                <a:spcPts val="1200"/>
              </a:spcBef>
              <a:spcAft>
                <a:spcPts val="0"/>
              </a:spcAft>
              <a:buClr>
                <a:schemeClr val="dk1"/>
              </a:buClr>
              <a:buSzPts val="2000"/>
              <a:buChar char="■"/>
            </a:pPr>
            <a:r>
              <a:rPr lang="en-US">
                <a:solidFill>
                  <a:schemeClr val="dk1"/>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3"/>
                  </a:ext>
                </a:extLst>
              </a:rPr>
              <a:t>Indicate status regarding Secretary of State registration</a:t>
            </a:r>
            <a:endParaRPr>
              <a:solidFill>
                <a:schemeClr val="dk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endParaRPr>
          </a:p>
          <a:p>
            <a:pPr marL="384037" lvl="0" indent="-384037" algn="l" rtl="0">
              <a:lnSpc>
                <a:spcPct val="94000"/>
              </a:lnSpc>
              <a:spcBef>
                <a:spcPts val="1200"/>
              </a:spcBef>
              <a:spcAft>
                <a:spcPts val="0"/>
              </a:spcAft>
              <a:buClr>
                <a:schemeClr val="dk1"/>
              </a:buClr>
              <a:buSzPts val="2000"/>
              <a:buChar char="■"/>
            </a:pPr>
            <a:r>
              <a:rPr lang="en-US" i="0">
                <a:solidFill>
                  <a:schemeClr val="dk1"/>
                </a:solidFill>
                <a:latin typeface="Times New Roman"/>
                <a:ea typeface="Times New Roman"/>
                <a:cs typeface="Times New Roman"/>
                <a:sym typeface="Times New Roman"/>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You may include additional “cover letter” information within the Executive Summary if desired.</a:t>
            </a:r>
            <a:endParaRPr>
              <a:solidFill>
                <a:schemeClr val="dk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g29d8d155607_0_193"/>
          <p:cNvSpPr txBox="1">
            <a:spLocks noGrp="1"/>
          </p:cNvSpPr>
          <p:nvPr>
            <p:ph type="title"/>
          </p:nvPr>
        </p:nvSpPr>
        <p:spPr>
          <a:xfrm>
            <a:off x="1371600" y="870860"/>
            <a:ext cx="9601200" cy="829200"/>
          </a:xfrm>
          <a:prstGeom prst="rect">
            <a:avLst/>
          </a:prstGeom>
          <a:noFill/>
          <a:ln>
            <a:noFill/>
          </a:ln>
        </p:spPr>
        <p:txBody>
          <a:bodyPr spcFirstLastPara="1" wrap="square" lIns="91425" tIns="45700" rIns="91425" bIns="45700" anchor="t" anchorCtr="0">
            <a:noAutofit/>
          </a:bodyPr>
          <a:lstStyle/>
          <a:p>
            <a:pPr marL="0" lvl="0" indent="0" algn="l" rtl="0">
              <a:lnSpc>
                <a:spcPct val="89000"/>
              </a:lnSpc>
              <a:spcBef>
                <a:spcPts val="0"/>
              </a:spcBef>
              <a:spcAft>
                <a:spcPts val="0"/>
              </a:spcAft>
              <a:buClr>
                <a:srgbClr val="101D49"/>
              </a:buClr>
              <a:buSzPts val="3400"/>
              <a:buFont typeface="Times New Roman"/>
              <a:buNone/>
            </a:pPr>
            <a:r>
              <a:rPr lang="en-US" sz="4000">
                <a:latin typeface="Times New Roman"/>
                <a:ea typeface="Times New Roman"/>
                <a:cs typeface="Times New Roman"/>
                <a:sym typeface="Times New Roman"/>
              </a:rPr>
              <a:t>Proposal Preparation  </a:t>
            </a:r>
            <a:br>
              <a:rPr lang="en-US" sz="3200">
                <a:latin typeface="Times New Roman"/>
                <a:ea typeface="Times New Roman"/>
                <a:cs typeface="Times New Roman"/>
                <a:sym typeface="Times New Roman"/>
              </a:rPr>
            </a:br>
            <a:r>
              <a:rPr lang="en-US" sz="3200">
                <a:latin typeface="Times New Roman"/>
                <a:ea typeface="Times New Roman"/>
                <a:cs typeface="Times New Roman"/>
                <a:sym typeface="Times New Roman"/>
              </a:rPr>
              <a:t>Attestation Form (Attachment J)</a:t>
            </a:r>
            <a:endParaRPr sz="3200"/>
          </a:p>
        </p:txBody>
      </p:sp>
      <p:sp>
        <p:nvSpPr>
          <p:cNvPr id="157" name="Google Shape;157;g29d8d155607_0_193"/>
          <p:cNvSpPr txBox="1">
            <a:spLocks noGrp="1"/>
          </p:cNvSpPr>
          <p:nvPr>
            <p:ph type="body" idx="1"/>
          </p:nvPr>
        </p:nvSpPr>
        <p:spPr>
          <a:xfrm>
            <a:off x="1371600" y="2194560"/>
            <a:ext cx="9601200" cy="3860400"/>
          </a:xfrm>
          <a:prstGeom prst="rect">
            <a:avLst/>
          </a:prstGeom>
          <a:noFill/>
          <a:ln>
            <a:noFill/>
          </a:ln>
        </p:spPr>
        <p:txBody>
          <a:bodyPr spcFirstLastPara="1" wrap="square" lIns="91425" tIns="45700" rIns="91425" bIns="45700" anchor="t" anchorCtr="0">
            <a:normAutofit/>
          </a:bodyPr>
          <a:lstStyle/>
          <a:p>
            <a:pPr marL="384037" lvl="0" indent="-384037" algn="l" rtl="0">
              <a:lnSpc>
                <a:spcPct val="94000"/>
              </a:lnSpc>
              <a:spcBef>
                <a:spcPts val="0"/>
              </a:spcBef>
              <a:spcAft>
                <a:spcPts val="0"/>
              </a:spcAft>
              <a:buClr>
                <a:srgbClr val="101D49"/>
              </a:buClr>
              <a:buSzPts val="2000"/>
              <a:buChar char="■"/>
            </a:pPr>
            <a:r>
              <a:rPr lang="en-US">
                <a:solidFill>
                  <a:srgbClr val="101D49"/>
                </a:solidFill>
                <a:latin typeface="Times New Roman"/>
                <a:ea typeface="Times New Roman"/>
                <a:cs typeface="Times New Roman"/>
                <a:sym typeface="Times New Roman"/>
              </a:rPr>
              <a:t>Please complete and return Attestation Form (Attachment J).</a:t>
            </a:r>
            <a:endParaRPr/>
          </a:p>
          <a:p>
            <a:pPr marL="914377" lvl="1" indent="-384037" algn="l" rtl="0">
              <a:lnSpc>
                <a:spcPct val="9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Mandatory Submission and Requirements</a:t>
            </a:r>
            <a:endParaRPr i="0"/>
          </a:p>
          <a:p>
            <a:pPr marL="914377" lvl="1" indent="-384037" algn="l" rtl="0">
              <a:lnSpc>
                <a:spcPct val="9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Confirm Mutual Understanding and Submission</a:t>
            </a:r>
            <a:endParaRPr/>
          </a:p>
          <a:p>
            <a:pPr marL="914377" lvl="1" indent="-384037" algn="l" rtl="0">
              <a:lnSpc>
                <a:spcPct val="9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Confidential / Redacted File Information</a:t>
            </a:r>
            <a:endParaRPr i="0">
              <a:solidFill>
                <a:srgbClr val="FF3300"/>
              </a:solidFill>
            </a:endParaRPr>
          </a:p>
          <a:p>
            <a:pPr marL="914377" lvl="1" indent="-384037" algn="l" rtl="0">
              <a:lnSpc>
                <a:spcPct val="9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Subcontractors per RFP 2.3.10 and 2.6.3</a:t>
            </a:r>
            <a:endParaRPr/>
          </a:p>
          <a:p>
            <a:pPr marL="914377" lvl="1" indent="-384037" algn="l" rtl="0">
              <a:lnSpc>
                <a:spcPct val="94000"/>
              </a:lnSpc>
              <a:spcBef>
                <a:spcPts val="700"/>
              </a:spcBef>
              <a:spcAft>
                <a:spcPts val="0"/>
              </a:spcAft>
              <a:buClr>
                <a:srgbClr val="101D49"/>
              </a:buClr>
              <a:buSzPts val="2000"/>
              <a:buChar char="–"/>
            </a:pPr>
            <a:r>
              <a:rPr lang="en-US" i="0">
                <a:solidFill>
                  <a:srgbClr val="101D49"/>
                </a:solidFill>
                <a:latin typeface="Times New Roman"/>
                <a:ea typeface="Times New Roman"/>
                <a:cs typeface="Times New Roman"/>
                <a:sym typeface="Times New Roman"/>
              </a:rPr>
              <a:t>Respondent additional attachments (Optional)</a:t>
            </a:r>
            <a:endParaRPr i="0"/>
          </a:p>
        </p:txBody>
      </p:sp>
    </p:spTree>
  </p:cSld>
  <p:clrMapOvr>
    <a:masterClrMapping/>
  </p:clrMapOvr>
</p:sld>
</file>

<file path=ppt/theme/theme1.xml><?xml version="1.0" encoding="utf-8"?>
<a:theme xmlns:a="http://schemas.openxmlformats.org/drawingml/2006/main" name="Crop">
  <a:themeElements>
    <a:clrScheme name="Crop">
      <a:dk1>
        <a:srgbClr val="000000"/>
      </a:dk1>
      <a:lt1>
        <a:srgbClr val="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53F7190367D354E953D40B3F0833484" ma:contentTypeVersion="4" ma:contentTypeDescription="Create a new document." ma:contentTypeScope="" ma:versionID="2d5d8879d6144c3b3db63e26ac7a1a17">
  <xsd:schema xmlns:xsd="http://www.w3.org/2001/XMLSchema" xmlns:xs="http://www.w3.org/2001/XMLSchema" xmlns:p="http://schemas.microsoft.com/office/2006/metadata/properties" xmlns:ns2="be2e2290-09d6-4445-8be9-bc3f5a14a1b0" targetNamespace="http://schemas.microsoft.com/office/2006/metadata/properties" ma:root="true" ma:fieldsID="fc94fc22bda76ea6a45c7342d8dbd4a2" ns2:_="">
    <xsd:import namespace="be2e2290-09d6-4445-8be9-bc3f5a14a1b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2e2290-09d6-4445-8be9-bc3f5a14a1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4E993C-DE25-43C5-9441-0C69D9E0B42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7944F99-3777-4D8E-B29C-500330E22CA3}">
  <ds:schemaRefs>
    <ds:schemaRef ds:uri="be2e2290-09d6-4445-8be9-bc3f5a14a1b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4EFCE36-B9A8-4A1D-BB55-2022558360E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3839</Words>
  <Application>Microsoft Office PowerPoint</Application>
  <PresentationFormat>Widescreen</PresentationFormat>
  <Paragraphs>413</Paragraphs>
  <Slides>39</Slides>
  <Notes>39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Libre Franklin</vt:lpstr>
      <vt:lpstr>Arial</vt:lpstr>
      <vt:lpstr>Garamond</vt:lpstr>
      <vt:lpstr>Noto Sans Symbols</vt:lpstr>
      <vt:lpstr>Calibri</vt:lpstr>
      <vt:lpstr>Times New Roman</vt:lpstr>
      <vt:lpstr>Crop</vt:lpstr>
      <vt:lpstr>    REQUEST FOR PROPOSAL ​​​25-81353 ADULT PROTECTIVE SERVICES  STAFFING &amp; OPERATIONS  INDIANA DEPARTMENT OF ADMINISTRATION ON BEHALF OF  THE FAMILY AND SOCIAL SERVICES ADMINISTRATION (FSSA) DIVISION OF AGING (DA)  PRE-PROPOSAL CONFERENCE  OCTOBER 23, 2024  TERESA DEATON-REESE IDOA/PROCUREMENT DIVISION</vt:lpstr>
      <vt:lpstr>Agenda</vt:lpstr>
      <vt:lpstr>General Information</vt:lpstr>
      <vt:lpstr>Purpose of the RFP</vt:lpstr>
      <vt:lpstr>Scope of Work</vt:lpstr>
      <vt:lpstr>Term of Contract</vt:lpstr>
      <vt:lpstr>Key Dates</vt:lpstr>
      <vt:lpstr>Proposal Preparation  Executive Summary</vt:lpstr>
      <vt:lpstr>Proposal Preparation   Attestation Form (Attachment J)</vt:lpstr>
      <vt:lpstr>Confidential Information</vt:lpstr>
      <vt:lpstr>Proposal Preparation   Indiana Economic Impact (IEI) Form (Attachment C)</vt:lpstr>
      <vt:lpstr>Proposal Preparation   Business Proposal (Attachment E)</vt:lpstr>
      <vt:lpstr>Proposal Preparation   Technical Proposal (Attachment F)</vt:lpstr>
      <vt:lpstr>Proposal Preparation  Cost Proposal (Attachment D)</vt:lpstr>
      <vt:lpstr>Cost Proposal (Attachment D) (cont.)</vt:lpstr>
      <vt:lpstr>Cost Proposal (Attachment D) (cont.)</vt:lpstr>
      <vt:lpstr>Cost Proposal (Attachment D) (cont.)</vt:lpstr>
      <vt:lpstr>Evaluation Criteria</vt:lpstr>
      <vt:lpstr>Minority and Women’s Business Enterprises</vt:lpstr>
      <vt:lpstr>Minority and Women’s Business Enterprises</vt:lpstr>
      <vt:lpstr>PowerPoint Presentation</vt:lpstr>
      <vt:lpstr>Minority and Women’s Business Enterprises</vt:lpstr>
      <vt:lpstr>Minority and Women’s Business Enterprises</vt:lpstr>
      <vt:lpstr>Minority and Women’s Business Enterprises</vt:lpstr>
      <vt:lpstr>Minority and Women’s Business Enterprises</vt:lpstr>
      <vt:lpstr>Indiana Veteran Owned Small Business</vt:lpstr>
      <vt:lpstr>PowerPoint Presentation</vt:lpstr>
      <vt:lpstr>Indiana Veteran Owned Small Business</vt:lpstr>
      <vt:lpstr>Indiana Veteran Owned Small Business</vt:lpstr>
      <vt:lpstr>Indiana Veteran Owned Small Business</vt:lpstr>
      <vt:lpstr>Indiana Veteran Owned Small Business</vt:lpstr>
      <vt:lpstr>IDOA Subcontractor Scoring</vt:lpstr>
      <vt:lpstr>Subcontractor Compliance</vt:lpstr>
      <vt:lpstr>Submission Requirements </vt:lpstr>
      <vt:lpstr>Optional Submission Forms/Documents </vt:lpstr>
      <vt:lpstr>Required Submission Forms/Documents </vt:lpstr>
      <vt:lpstr>Additional Information</vt:lpstr>
      <vt:lpstr>Questions </vt:lpstr>
      <vt:lpstr>Thank You! Teresa Deaton tdeaton@idoa.IN.gov  Division Of Supplier Diversity mwbecompliance@idoa.in.gov  www.in.gov/idoa/mwbe/payaudit.htm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Thayer, Jessica (IDOA)</dc:creator>
  <cp:lastModifiedBy>Deaton, Teresa</cp:lastModifiedBy>
  <cp:revision>15</cp:revision>
  <dcterms:created xsi:type="dcterms:W3CDTF">2018-02-20T21:33:06Z</dcterms:created>
  <dcterms:modified xsi:type="dcterms:W3CDTF">2024-10-23T13:46:15Z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0x010100E53F7190367D354E953D40B3F0833484</vt:lpwstr>
  </property>
</Properties>
</file>